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86" r:id="rId2"/>
    <p:sldId id="312" r:id="rId3"/>
    <p:sldId id="337" r:id="rId4"/>
    <p:sldId id="339" r:id="rId5"/>
    <p:sldId id="354" r:id="rId6"/>
    <p:sldId id="296" r:id="rId7"/>
    <p:sldId id="290" r:id="rId8"/>
    <p:sldId id="284" r:id="rId9"/>
    <p:sldId id="359" r:id="rId10"/>
    <p:sldId id="350" r:id="rId11"/>
    <p:sldId id="361" r:id="rId12"/>
    <p:sldId id="298" r:id="rId13"/>
    <p:sldId id="318" r:id="rId14"/>
    <p:sldId id="363" r:id="rId15"/>
    <p:sldId id="261" r:id="rId16"/>
    <p:sldId id="341" r:id="rId17"/>
    <p:sldId id="351" r:id="rId18"/>
    <p:sldId id="352" r:id="rId19"/>
    <p:sldId id="306" r:id="rId20"/>
    <p:sldId id="268" r:id="rId21"/>
    <p:sldId id="364" r:id="rId22"/>
    <p:sldId id="262" r:id="rId23"/>
    <p:sldId id="292" r:id="rId24"/>
    <p:sldId id="295" r:id="rId25"/>
    <p:sldId id="328" r:id="rId26"/>
    <p:sldId id="331" r:id="rId27"/>
    <p:sldId id="329" r:id="rId28"/>
    <p:sldId id="330" r:id="rId29"/>
    <p:sldId id="332" r:id="rId30"/>
    <p:sldId id="333" r:id="rId31"/>
    <p:sldId id="334" r:id="rId32"/>
    <p:sldId id="324" r:id="rId33"/>
    <p:sldId id="365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75FB4-1DFF-4E5A-AC8C-4D307EBB7A7E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8DF27-0061-4AA9-B2C1-0F5E2FF10F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00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E1037-587B-476E-8FCF-1CEF341C68CC}" type="slidenum">
              <a:rPr lang="nb-NO" smtClean="0"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52145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8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49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2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9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50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4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09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65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509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5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06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E214B-E576-4FA9-9CD0-22A88D6DB00C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314C908-B85B-4445-8AD9-5FDEB2386499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19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ovdata.no/forskrift/1999-12-01-1566/&#167;8-27" TargetMode="External"/><Relationship Id="rId2" Type="http://schemas.openxmlformats.org/officeDocument/2006/relationships/hyperlink" Target="https://www.arkivverket.no/forvaltning-og-utvikling/regelverk-og-standarder/andre-arkivstandarder/addml-archival-data-description-markup-languag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lovdata.no/lov/1967-02-10/&#167;13d" TargetMode="External"/><Relationship Id="rId7" Type="http://schemas.openxmlformats.org/officeDocument/2006/relationships/hyperlink" Target="http://www.nsd.uib.no/personvern/" TargetMode="External"/><Relationship Id="rId2" Type="http://schemas.openxmlformats.org/officeDocument/2006/relationships/hyperlink" Target="https://lovdata.no/lov/1992-12-04-126/&#167;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atatilsynet.no/regelverk-og-skjema/behandle-personopplysninger/hvordan-anonymisere-personopplysninger/" TargetMode="External"/><Relationship Id="rId5" Type="http://schemas.openxmlformats.org/officeDocument/2006/relationships/hyperlink" Target="https://lovdata.no/dokument/NL/lov/2018-06-15-38/KAPITTEL_gdpr#KAPITTEL_gdpr" TargetMode="External"/><Relationship Id="rId4" Type="http://schemas.openxmlformats.org/officeDocument/2006/relationships/hyperlink" Target="https://lovdata.no/dokument/NL/lov/2018-06-15-38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skerforum.no/uten-samfunnsdata-ingen-samfunnsforskning/" TargetMode="External"/><Relationship Id="rId2" Type="http://schemas.openxmlformats.org/officeDocument/2006/relationships/hyperlink" Target="https://www.arkivverket.no/sok/_/attachment/inline/9a930c33-26eb-44a0-8b52-9f9ab047a857:44481a50a74f957874bde0e10fee9049e9a1fac5/BK%20Bevaringsutvalgets%20rapport%20(2000-2001)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.norge.no/" TargetMode="External"/><Relationship Id="rId4" Type="http://schemas.openxmlformats.org/officeDocument/2006/relationships/hyperlink" Target="https://doc.difi.no/kunnskapsgrunnlag-tilgjengeliggjoring-offentlige-dat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b.no/omssb/tjenester-og-verktoy/data-til-forsknin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skerforum.no/prisauke-trugar-forskingskvaliteten/" TargetMode="External"/><Relationship Id="rId2" Type="http://schemas.openxmlformats.org/officeDocument/2006/relationships/hyperlink" Target="http://www.ssb.no/omssb/tjenester-og-verktoy/data-til-forskning#Kriterier_for_lne_data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../AIP_LIGNING%201970/ARKIV1/METADATA.X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ksrevisjonen.no/rapporter-mappe/no-2015-2016/oppfolging-av-ungdom-utenfor-opplaring-og-arbeid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b.no/forskning/mikrookonomi/inntektsfordeling/people-and-their-incomes-in-norway-1859-2013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ovdata.no/forskrift/2017-12-15-2105/&#167;20" TargetMode="External"/><Relationship Id="rId2" Type="http://schemas.openxmlformats.org/officeDocument/2006/relationships/hyperlink" Target="https://samdokdotcom.files.wordpress.com/2015/01/rapport-samdok-2014_2-kartlegging-av-digitalt-skapt-materiale-i-kommunal-sektor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../AIP_LIGNING%201970/ARKIV1" TargetMode="External"/><Relationship Id="rId4" Type="http://schemas.openxmlformats.org/officeDocument/2006/relationships/hyperlink" Target="../ER-diagram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.digitalarkivet.no/view/26/243/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jeringen.no/no/dokumenter/meld-st-7-20122013/id707323/" TargetMode="External"/><Relationship Id="rId2" Type="http://schemas.openxmlformats.org/officeDocument/2006/relationships/hyperlink" Target="https://www.stortinget.no/no/Saker-og-publikasjoner/Publikasjoner/Dokumentserien/2009-2010/dok3-200910/dok3-200910-013/?lvl=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igi.no/artikler/kommentar-pa-tide-a-ta-foten-vekk-fra-bremsen/447043" TargetMode="External"/><Relationship Id="rId5" Type="http://schemas.openxmlformats.org/officeDocument/2006/relationships/hyperlink" Target="https://www.digi.no/artikler/anbefaler-a-skrote-noark-dette-kommer-til-a-provosere-mange/447085" TargetMode="External"/><Relationship Id="rId4" Type="http://schemas.openxmlformats.org/officeDocument/2006/relationships/hyperlink" Target="http://www.vg.no/nyheter/innenriks/foreldre-og-barn/graviditet-en-reise-til-navs-digitale-steinalder/a/23430248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reg.no/om-oss/oppgavene-vare/alle-registrene-vare/om-enhetsregisteret/organisasjonsnummeret/" TargetMode="External"/><Relationship Id="rId2" Type="http://schemas.openxmlformats.org/officeDocument/2006/relationships/hyperlink" Target="https://www.datatilsynet.no/rettigheter-og-plikter/personopplysninger/fodselsnumme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58240" y="1122363"/>
            <a:ext cx="633984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nb-NO" sz="5100">
                <a:solidFill>
                  <a:schemeClr val="tx1">
                    <a:lumMod val="85000"/>
                    <a:lumOff val="15000"/>
                  </a:schemeClr>
                </a:solidFill>
              </a:rPr>
              <a:t>Historieforskning basert på digitale mikrodata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58240" y="4700588"/>
            <a:ext cx="5252288" cy="1655762"/>
          </a:xfrm>
        </p:spPr>
        <p:txBody>
          <a:bodyPr>
            <a:normAutofit/>
          </a:bodyPr>
          <a:lstStyle/>
          <a:p>
            <a:pPr algn="l"/>
            <a:r>
              <a:rPr lang="nb-NO" sz="2400">
                <a:solidFill>
                  <a:schemeClr val="tx1">
                    <a:lumMod val="85000"/>
                    <a:lumOff val="15000"/>
                  </a:schemeClr>
                </a:solidFill>
              </a:rPr>
              <a:t>Børge Strand</a:t>
            </a:r>
          </a:p>
          <a:p>
            <a:pPr algn="l"/>
            <a:r>
              <a:rPr lang="nb-NO" sz="2400">
                <a:solidFill>
                  <a:schemeClr val="tx1">
                    <a:lumMod val="85000"/>
                    <a:lumOff val="15000"/>
                  </a:schemeClr>
                </a:solidFill>
              </a:rPr>
              <a:t>Forelesning OsloMet 23.10.19</a:t>
            </a:r>
          </a:p>
        </p:txBody>
      </p:sp>
    </p:spTree>
    <p:extLst>
      <p:ext uri="{BB962C8B-B14F-4D97-AF65-F5344CB8AC3E}">
        <p14:creationId xmlns:p14="http://schemas.microsoft.com/office/powerpoint/2010/main" val="338749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092769" y="469159"/>
            <a:ext cx="759429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>Krav til langtidslagring av digitale arkiver i arkivdepot –  kan vi ha tillit til kildene?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Sikkerhet</a:t>
            </a:r>
            <a:r>
              <a:rPr lang="en-US" dirty="0"/>
              <a:t> – mot </a:t>
            </a:r>
            <a:r>
              <a:rPr lang="en-US" dirty="0" err="1"/>
              <a:t>uautorisert</a:t>
            </a:r>
            <a:r>
              <a:rPr lang="en-US" dirty="0"/>
              <a:t> </a:t>
            </a:r>
            <a:r>
              <a:rPr lang="en-US" dirty="0" err="1"/>
              <a:t>tilgang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mot </a:t>
            </a:r>
            <a:r>
              <a:rPr lang="en-US" dirty="0" err="1"/>
              <a:t>endring</a:t>
            </a:r>
            <a:endParaRPr lang="en-US" dirty="0"/>
          </a:p>
          <a:p>
            <a:r>
              <a:rPr lang="en-US" dirty="0"/>
              <a:t>Fra produksjonsformat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arkivformat</a:t>
            </a:r>
            <a:r>
              <a:rPr lang="en-US" dirty="0"/>
              <a:t>: </a:t>
            </a:r>
          </a:p>
          <a:p>
            <a:pPr lvl="1"/>
            <a:r>
              <a:rPr lang="en-US" sz="1600" dirty="0" err="1"/>
              <a:t>Prinsippet</a:t>
            </a:r>
            <a:r>
              <a:rPr lang="en-US" sz="1600" dirty="0"/>
              <a:t> </a:t>
            </a:r>
            <a:r>
              <a:rPr lang="en-US" sz="1600" dirty="0" err="1"/>
              <a:t>er</a:t>
            </a:r>
            <a:r>
              <a:rPr lang="en-US" sz="1600" dirty="0"/>
              <a:t> </a:t>
            </a:r>
            <a:r>
              <a:rPr lang="en-US" sz="1600" dirty="0" err="1"/>
              <a:t>teknologiuavhengig</a:t>
            </a:r>
            <a:r>
              <a:rPr lang="en-US" sz="1600" dirty="0"/>
              <a:t> format </a:t>
            </a:r>
          </a:p>
          <a:p>
            <a:pPr lvl="1"/>
            <a:r>
              <a:rPr lang="en-US" sz="1600" dirty="0"/>
              <a:t>I </a:t>
            </a:r>
            <a:r>
              <a:rPr lang="en-US" sz="1600" dirty="0" err="1"/>
              <a:t>aktiv</a:t>
            </a:r>
            <a:r>
              <a:rPr lang="en-US" sz="1600" dirty="0"/>
              <a:t>, </a:t>
            </a:r>
            <a:r>
              <a:rPr lang="en-US" sz="1600" dirty="0" err="1"/>
              <a:t>administrativ</a:t>
            </a:r>
            <a:r>
              <a:rPr lang="en-US" sz="1600" dirty="0"/>
              <a:t> </a:t>
            </a:r>
            <a:r>
              <a:rPr lang="en-US" sz="1600" dirty="0" err="1"/>
              <a:t>bruk</a:t>
            </a:r>
            <a:r>
              <a:rPr lang="en-US" sz="1600" dirty="0"/>
              <a:t> 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alle</a:t>
            </a:r>
            <a:r>
              <a:rPr lang="en-US" sz="1600" dirty="0"/>
              <a:t> </a:t>
            </a:r>
            <a:r>
              <a:rPr lang="en-US" sz="1600" dirty="0" err="1"/>
              <a:t>systemer</a:t>
            </a:r>
            <a:r>
              <a:rPr lang="en-US" sz="1600" dirty="0"/>
              <a:t> </a:t>
            </a:r>
            <a:r>
              <a:rPr lang="en-US" sz="1600" dirty="0" err="1"/>
              <a:t>brukergrensesnitt</a:t>
            </a:r>
            <a:r>
              <a:rPr lang="en-US" sz="1600" dirty="0"/>
              <a:t>, </a:t>
            </a:r>
            <a:r>
              <a:rPr lang="en-US" sz="1600" dirty="0" err="1"/>
              <a:t>skjermbilder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funksjonalitet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gjør</a:t>
            </a:r>
            <a:r>
              <a:rPr lang="en-US" sz="1600" dirty="0"/>
              <a:t> </a:t>
            </a:r>
            <a:r>
              <a:rPr lang="en-US" sz="1600" dirty="0" err="1"/>
              <a:t>informasjonen</a:t>
            </a:r>
            <a:r>
              <a:rPr lang="en-US" sz="1600" dirty="0"/>
              <a:t> </a:t>
            </a:r>
            <a:r>
              <a:rPr lang="en-US" sz="1600" dirty="0" err="1"/>
              <a:t>tilgjengelig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forståelig</a:t>
            </a:r>
            <a:r>
              <a:rPr lang="en-US" sz="1600" dirty="0"/>
              <a:t>,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ikke</a:t>
            </a:r>
            <a:r>
              <a:rPr lang="en-US" sz="1600" dirty="0"/>
              <a:t> </a:t>
            </a:r>
            <a:r>
              <a:rPr lang="en-US" sz="1600" dirty="0" err="1"/>
              <a:t>minst</a:t>
            </a:r>
            <a:r>
              <a:rPr lang="en-US" sz="1600" dirty="0"/>
              <a:t> </a:t>
            </a:r>
            <a:r>
              <a:rPr lang="en-US" sz="1600" dirty="0" err="1"/>
              <a:t>funksjonalitet</a:t>
            </a:r>
            <a:r>
              <a:rPr lang="en-US" sz="1600" dirty="0"/>
              <a:t> for </a:t>
            </a:r>
            <a:r>
              <a:rPr lang="en-US" sz="1600" dirty="0" err="1"/>
              <a:t>oppdatering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/>
              <a:t>Ved</a:t>
            </a:r>
            <a:r>
              <a:rPr lang="en-US" sz="1600" dirty="0"/>
              <a:t> </a:t>
            </a:r>
            <a:r>
              <a:rPr lang="en-US" sz="1600" dirty="0" err="1"/>
              <a:t>teknologiuavhengig</a:t>
            </a:r>
            <a:r>
              <a:rPr lang="en-US" sz="1600" dirty="0"/>
              <a:t> </a:t>
            </a:r>
            <a:r>
              <a:rPr lang="en-US" sz="1600" dirty="0" err="1"/>
              <a:t>lagring</a:t>
            </a:r>
            <a:r>
              <a:rPr lang="en-US" sz="1600" dirty="0"/>
              <a:t> mister vi </a:t>
            </a:r>
            <a:r>
              <a:rPr lang="en-US" sz="1600" dirty="0" err="1"/>
              <a:t>denne</a:t>
            </a:r>
            <a:r>
              <a:rPr lang="en-US" sz="1600" dirty="0"/>
              <a:t>  </a:t>
            </a:r>
            <a:r>
              <a:rPr lang="en-US" sz="1600" dirty="0" err="1"/>
              <a:t>funksjonaliteten</a:t>
            </a:r>
            <a:endParaRPr lang="en-US" sz="1600" dirty="0"/>
          </a:p>
          <a:p>
            <a:pPr lvl="1"/>
            <a:r>
              <a:rPr lang="en-US" sz="1600" dirty="0"/>
              <a:t>Men </a:t>
            </a:r>
            <a:r>
              <a:rPr lang="en-US" sz="1600" dirty="0" err="1"/>
              <a:t>deponert</a:t>
            </a:r>
            <a:r>
              <a:rPr lang="en-US" sz="1600" dirty="0"/>
              <a:t> </a:t>
            </a:r>
            <a:r>
              <a:rPr lang="en-US" sz="1600" dirty="0" err="1"/>
              <a:t>materiale</a:t>
            </a:r>
            <a:r>
              <a:rPr lang="en-US" sz="1600" dirty="0"/>
              <a:t> </a:t>
            </a:r>
            <a:r>
              <a:rPr lang="en-US" sz="1600" dirty="0" err="1"/>
              <a:t>skal</a:t>
            </a:r>
            <a:r>
              <a:rPr lang="en-US" sz="1600" dirty="0"/>
              <a:t> </a:t>
            </a:r>
            <a:r>
              <a:rPr lang="en-US" sz="1600" dirty="0" err="1"/>
              <a:t>selvsagt</a:t>
            </a:r>
            <a:r>
              <a:rPr lang="en-US" sz="1600" dirty="0"/>
              <a:t> </a:t>
            </a:r>
            <a:r>
              <a:rPr lang="en-US" sz="1600" dirty="0" err="1"/>
              <a:t>aldri</a:t>
            </a:r>
            <a:r>
              <a:rPr lang="en-US" sz="1600" dirty="0"/>
              <a:t> </a:t>
            </a:r>
            <a:r>
              <a:rPr lang="en-US" sz="1600" dirty="0" err="1"/>
              <a:t>oppdateres</a:t>
            </a:r>
            <a:r>
              <a:rPr lang="en-US" sz="1600" dirty="0"/>
              <a:t>  </a:t>
            </a:r>
          </a:p>
          <a:p>
            <a:r>
              <a:rPr lang="en-US" dirty="0" err="1"/>
              <a:t>Arkivmaterialet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autentisk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integritetssikret</a:t>
            </a:r>
            <a:endParaRPr lang="en-US" dirty="0"/>
          </a:p>
          <a:p>
            <a:pPr lvl="1"/>
            <a:r>
              <a:rPr lang="en-US" dirty="0"/>
              <a:t>Feil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mangler</a:t>
            </a:r>
            <a:r>
              <a:rPr lang="en-US" dirty="0"/>
              <a:t> (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finnes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hopetall</a:t>
            </a:r>
            <a:r>
              <a:rPr lang="en-US" dirty="0"/>
              <a:t>)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ikke</a:t>
            </a:r>
            <a:r>
              <a:rPr lang="en-US" dirty="0"/>
              <a:t> ‘</a:t>
            </a:r>
            <a:r>
              <a:rPr lang="en-US" dirty="0" err="1"/>
              <a:t>rettes</a:t>
            </a:r>
            <a:r>
              <a:rPr lang="en-US" dirty="0"/>
              <a:t> </a:t>
            </a:r>
            <a:r>
              <a:rPr lang="en-US" dirty="0" err="1"/>
              <a:t>opp</a:t>
            </a:r>
            <a:r>
              <a:rPr lang="en-US" dirty="0"/>
              <a:t>’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ettertid</a:t>
            </a:r>
            <a:r>
              <a:rPr lang="en-US" dirty="0"/>
              <a:t> (</a:t>
            </a:r>
            <a:r>
              <a:rPr lang="en-US" dirty="0" err="1"/>
              <a:t>eks</a:t>
            </a:r>
            <a:r>
              <a:rPr lang="en-US" dirty="0"/>
              <a:t>. </a:t>
            </a:r>
            <a:r>
              <a:rPr lang="en-US" dirty="0" err="1"/>
              <a:t>ugyldige</a:t>
            </a:r>
            <a:r>
              <a:rPr lang="en-US" dirty="0"/>
              <a:t> </a:t>
            </a:r>
            <a:r>
              <a:rPr lang="en-US" dirty="0" err="1"/>
              <a:t>fødselsnummer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Arkivdanningen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aldri</a:t>
            </a:r>
            <a:r>
              <a:rPr lang="en-US" dirty="0"/>
              <a:t> </a:t>
            </a:r>
            <a:r>
              <a:rPr lang="en-US" dirty="0" err="1"/>
              <a:t>vært</a:t>
            </a:r>
            <a:r>
              <a:rPr lang="en-US" dirty="0"/>
              <a:t> </a:t>
            </a:r>
            <a:r>
              <a:rPr lang="en-US" dirty="0" err="1"/>
              <a:t>fullkommen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feilfri</a:t>
            </a:r>
            <a:r>
              <a:rPr lang="en-US" dirty="0"/>
              <a:t> – vi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ikke</a:t>
            </a:r>
            <a:r>
              <a:rPr lang="en-US" dirty="0"/>
              <a:t> ha </a:t>
            </a:r>
            <a:r>
              <a:rPr lang="en-US" dirty="0" err="1"/>
              <a:t>en</a:t>
            </a:r>
            <a:r>
              <a:rPr lang="en-US" dirty="0"/>
              <a:t> ‘</a:t>
            </a:r>
            <a:r>
              <a:rPr lang="en-US" dirty="0" err="1"/>
              <a:t>sminket</a:t>
            </a:r>
            <a:r>
              <a:rPr lang="en-US" dirty="0"/>
              <a:t>’ </a:t>
            </a:r>
            <a:r>
              <a:rPr lang="en-US" dirty="0" err="1"/>
              <a:t>versjon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arkivdepotet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‘</a:t>
            </a:r>
            <a:r>
              <a:rPr lang="en-US" dirty="0" err="1"/>
              <a:t>Datakvalitet</a:t>
            </a:r>
            <a:r>
              <a:rPr lang="en-US" dirty="0"/>
              <a:t>’ </a:t>
            </a:r>
            <a:r>
              <a:rPr lang="en-US" dirty="0" err="1"/>
              <a:t>er</a:t>
            </a:r>
            <a:r>
              <a:rPr lang="en-US" dirty="0"/>
              <a:t> et </a:t>
            </a:r>
            <a:r>
              <a:rPr lang="en-US" dirty="0" err="1"/>
              <a:t>begrep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brukes</a:t>
            </a:r>
            <a:r>
              <a:rPr lang="en-US" dirty="0"/>
              <a:t> </a:t>
            </a:r>
            <a:r>
              <a:rPr lang="en-US" dirty="0" err="1"/>
              <a:t>lettvint</a:t>
            </a:r>
            <a:endParaRPr lang="en-US" dirty="0"/>
          </a:p>
          <a:p>
            <a:pPr lvl="1"/>
            <a:r>
              <a:rPr lang="en-US" dirty="0" err="1"/>
              <a:t>Kildekritikken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vurdere</a:t>
            </a:r>
            <a:r>
              <a:rPr lang="en-US" dirty="0"/>
              <a:t> </a:t>
            </a:r>
            <a:r>
              <a:rPr lang="en-US" dirty="0" err="1"/>
              <a:t>beviskraften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gitt</a:t>
            </a:r>
            <a:r>
              <a:rPr lang="en-US" dirty="0"/>
              <a:t> </a:t>
            </a:r>
            <a:r>
              <a:rPr lang="en-US" dirty="0" err="1"/>
              <a:t>kontekst</a:t>
            </a:r>
            <a:r>
              <a:rPr lang="en-US" dirty="0"/>
              <a:t>  </a:t>
            </a:r>
          </a:p>
          <a:p>
            <a:r>
              <a:rPr lang="en-US" sz="2000" dirty="0"/>
              <a:t>Vi </a:t>
            </a:r>
            <a:r>
              <a:rPr lang="en-US" sz="2000" dirty="0" err="1"/>
              <a:t>bevarer</a:t>
            </a:r>
            <a:r>
              <a:rPr lang="en-US" sz="2000" dirty="0"/>
              <a:t> </a:t>
            </a:r>
            <a:r>
              <a:rPr lang="en-US" sz="2000" dirty="0" err="1"/>
              <a:t>informasjonen</a:t>
            </a:r>
            <a:r>
              <a:rPr lang="en-US" sz="2000" dirty="0"/>
              <a:t> </a:t>
            </a:r>
            <a:r>
              <a:rPr lang="en-US" sz="2000" dirty="0" err="1"/>
              <a:t>sammen</a:t>
            </a:r>
            <a:r>
              <a:rPr lang="en-US" sz="2000" dirty="0"/>
              <a:t> med ‘data om data’ </a:t>
            </a:r>
          </a:p>
          <a:p>
            <a:r>
              <a:rPr lang="en-US" sz="2000" dirty="0" err="1"/>
              <a:t>Tekniske</a:t>
            </a:r>
            <a:r>
              <a:rPr lang="en-US" sz="2000" dirty="0"/>
              <a:t> metadata </a:t>
            </a:r>
            <a:r>
              <a:rPr lang="en-US" sz="2000" dirty="0" err="1"/>
              <a:t>er</a:t>
            </a:r>
            <a:r>
              <a:rPr lang="en-US" sz="2000" dirty="0"/>
              <a:t> </a:t>
            </a:r>
            <a:r>
              <a:rPr lang="en-US" sz="2000" dirty="0" err="1"/>
              <a:t>helt</a:t>
            </a:r>
            <a:r>
              <a:rPr lang="en-US" sz="2000" dirty="0"/>
              <a:t>  </a:t>
            </a:r>
            <a:r>
              <a:rPr lang="en-US" sz="2000" dirty="0" err="1"/>
              <a:t>avgjørende</a:t>
            </a:r>
            <a:r>
              <a:rPr lang="en-US" sz="2000" dirty="0"/>
              <a:t> for </a:t>
            </a:r>
            <a:r>
              <a:rPr lang="en-US" sz="2000" dirty="0" err="1"/>
              <a:t>fremtidig</a:t>
            </a:r>
            <a:r>
              <a:rPr lang="en-US" sz="2000" dirty="0"/>
              <a:t> </a:t>
            </a:r>
            <a:r>
              <a:rPr lang="en-US" sz="2000" dirty="0" err="1"/>
              <a:t>bruk</a:t>
            </a:r>
            <a:endParaRPr lang="en-US" sz="2000" dirty="0"/>
          </a:p>
          <a:p>
            <a:r>
              <a:rPr lang="en-US" sz="2000" dirty="0" err="1"/>
              <a:t>Tilleggsdokumentasjon</a:t>
            </a:r>
            <a:r>
              <a:rPr lang="en-US" sz="2000" dirty="0"/>
              <a:t>: </a:t>
            </a:r>
            <a:r>
              <a:rPr lang="en-US" sz="2000" dirty="0" err="1"/>
              <a:t>spørringer</a:t>
            </a:r>
            <a:r>
              <a:rPr lang="nb-NO" sz="2000" dirty="0"/>
              <a:t>, brukerhåndbøker, testrapporter, lovgivning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466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DCB76A-94FF-4D3B-A76F-73D25C5C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Noen tekniske og faglige dilemmaer i arkivdepot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8863B90-F79A-4C16-8001-F9DB5A6AB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Falske linjeskift (CR/LF: Carriage Return – </a:t>
            </a:r>
            <a:r>
              <a:rPr lang="nb-NO" dirty="0" err="1"/>
              <a:t>LineFeed</a:t>
            </a:r>
            <a:r>
              <a:rPr lang="nb-NO" dirty="0"/>
              <a:t> - ‘vognretur’)</a:t>
            </a:r>
          </a:p>
          <a:p>
            <a:r>
              <a:rPr lang="nb-NO" dirty="0"/>
              <a:t>Fulltekstdokumenter – rtf-formatering</a:t>
            </a:r>
          </a:p>
          <a:p>
            <a:r>
              <a:rPr lang="nb-NO" dirty="0"/>
              <a:t>BLOB-felt (</a:t>
            </a:r>
            <a:r>
              <a:rPr lang="nb-NO" dirty="0" err="1"/>
              <a:t>Binary</a:t>
            </a:r>
            <a:r>
              <a:rPr lang="nb-NO" dirty="0"/>
              <a:t> </a:t>
            </a:r>
            <a:r>
              <a:rPr lang="nb-NO" dirty="0" err="1"/>
              <a:t>LOng</a:t>
            </a:r>
            <a:r>
              <a:rPr lang="nb-NO" dirty="0"/>
              <a:t> </a:t>
            </a:r>
            <a:r>
              <a:rPr lang="nb-NO" dirty="0" err="1"/>
              <a:t>OBject</a:t>
            </a:r>
            <a:r>
              <a:rPr lang="nb-NO" dirty="0"/>
              <a:t>) – lange binærdata</a:t>
            </a:r>
          </a:p>
          <a:p>
            <a:r>
              <a:rPr lang="nb-NO" dirty="0"/>
              <a:t>Datofelt som serienummer (</a:t>
            </a:r>
            <a:r>
              <a:rPr lang="nb-NO" dirty="0" err="1"/>
              <a:t>Clarion</a:t>
            </a:r>
            <a:r>
              <a:rPr lang="nb-NO" dirty="0"/>
              <a:t> date-time er vanlig)</a:t>
            </a:r>
          </a:p>
          <a:p>
            <a:r>
              <a:rPr lang="nb-NO" dirty="0"/>
              <a:t>Semikolon inne i fritekstfelt</a:t>
            </a:r>
          </a:p>
          <a:p>
            <a:r>
              <a:rPr lang="nb-NO" dirty="0"/>
              <a:t>Dette er autentiske forhold, men noe som samtidig skaper  problemer for fremtidig bruk </a:t>
            </a:r>
          </a:p>
        </p:txBody>
      </p:sp>
    </p:spTree>
    <p:extLst>
      <p:ext uri="{BB962C8B-B14F-4D97-AF65-F5344CB8AC3E}">
        <p14:creationId xmlns:p14="http://schemas.microsoft.com/office/powerpoint/2010/main" val="2285555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Katalogdata - teknisk dokumentasjon av arkivuttrekk, dvs. ADDML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730127" y="1917993"/>
            <a:ext cx="7283450" cy="43204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n-NO" sz="1400" dirty="0">
                <a:hlinkClick r:id="rId2"/>
              </a:rPr>
              <a:t>ADDML</a:t>
            </a:r>
            <a:r>
              <a:rPr lang="nn-NO" sz="1400" dirty="0"/>
              <a:t> – teknisk dokumentasjon i hht. Addml lages i verktøyet Arkadukt</a:t>
            </a:r>
          </a:p>
          <a:p>
            <a:pPr>
              <a:lnSpc>
                <a:spcPct val="100000"/>
              </a:lnSpc>
            </a:pPr>
            <a:r>
              <a:rPr lang="nn-NO" sz="1400" dirty="0"/>
              <a:t>Teknisk dokumentasjon er helt avgjørende for bruk – hva de enkelte </a:t>
            </a:r>
            <a:r>
              <a:rPr lang="nn-NO" sz="1400" dirty="0" err="1"/>
              <a:t>systemer</a:t>
            </a:r>
            <a:r>
              <a:rPr lang="nn-NO" sz="1400" dirty="0"/>
              <a:t> </a:t>
            </a:r>
            <a:r>
              <a:rPr lang="nn-NO" sz="1400" dirty="0" err="1"/>
              <a:t>inneholder</a:t>
            </a:r>
            <a:r>
              <a:rPr lang="nn-NO" sz="1400" dirty="0"/>
              <a:t>, </a:t>
            </a:r>
            <a:r>
              <a:rPr lang="nn-NO" sz="1400" dirty="0" err="1"/>
              <a:t>hva</a:t>
            </a:r>
            <a:r>
              <a:rPr lang="nn-NO" sz="1400" dirty="0"/>
              <a:t> </a:t>
            </a:r>
            <a:r>
              <a:rPr lang="nn-NO" sz="1400" dirty="0" err="1"/>
              <a:t>tabellene</a:t>
            </a:r>
            <a:r>
              <a:rPr lang="nn-NO" sz="1400" dirty="0"/>
              <a:t> </a:t>
            </a:r>
            <a:r>
              <a:rPr lang="nn-NO" sz="1400" dirty="0" err="1"/>
              <a:t>inneholder</a:t>
            </a:r>
            <a:r>
              <a:rPr lang="nn-NO" sz="1400" dirty="0"/>
              <a:t> og </a:t>
            </a:r>
            <a:r>
              <a:rPr lang="nn-NO" sz="1400" dirty="0" err="1"/>
              <a:t>hva</a:t>
            </a:r>
            <a:r>
              <a:rPr lang="nn-NO" sz="1400" dirty="0"/>
              <a:t> de enkelte felt </a:t>
            </a:r>
            <a:r>
              <a:rPr lang="nn-NO" sz="1400" dirty="0" err="1"/>
              <a:t>inneholder</a:t>
            </a:r>
            <a:endParaRPr lang="nn-NO" sz="1400" dirty="0"/>
          </a:p>
          <a:p>
            <a:pPr>
              <a:lnSpc>
                <a:spcPct val="100000"/>
              </a:lnSpc>
            </a:pPr>
            <a:r>
              <a:rPr lang="nn-NO" sz="1400" dirty="0"/>
              <a:t>Men dette kommer </a:t>
            </a:r>
            <a:r>
              <a:rPr lang="nn-NO" sz="1400" dirty="0" err="1"/>
              <a:t>ikke</a:t>
            </a:r>
            <a:r>
              <a:rPr lang="nn-NO" sz="1400" dirty="0"/>
              <a:t> av seg </a:t>
            </a:r>
            <a:r>
              <a:rPr lang="nn-NO" sz="1400" dirty="0" err="1"/>
              <a:t>selv</a:t>
            </a:r>
            <a:r>
              <a:rPr lang="nn-NO" sz="1400" dirty="0"/>
              <a:t> - </a:t>
            </a:r>
            <a:r>
              <a:rPr lang="nb-NO" sz="1400" dirty="0"/>
              <a:t>‘noen’ må lage katalogdata – det er både tidkrevende og kompetansekrevende 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Ikke godt nok å bare ta med tabellnavn og feltnavn fra opphavssystemet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‘VSOIKFS’ og ‘GTUOLXE’ er tabellnavn som forekommer i WIS </a:t>
            </a:r>
            <a:r>
              <a:rPr lang="nb-NO" sz="1000" dirty="0" err="1"/>
              <a:t>skoleadm</a:t>
            </a:r>
            <a:r>
              <a:rPr lang="nb-NO" sz="1000" dirty="0"/>
              <a:t>. system 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‘GSIID’ er et feltnavn i det samme systemet</a:t>
            </a:r>
            <a:endParaRPr lang="nn-NO" sz="1400" dirty="0">
              <a:hlinkClick r:id="rId3"/>
            </a:endParaRPr>
          </a:p>
          <a:p>
            <a:pPr>
              <a:lnSpc>
                <a:spcPct val="100000"/>
              </a:lnSpc>
            </a:pPr>
            <a:r>
              <a:rPr lang="nb-NO" sz="1400" dirty="0"/>
              <a:t>Katalogdata – tekniske metadata – kan fritt publiseres – data og tekniske metadata lagres i hver sine mapper i en arkivpakke 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Forskere og andre – må kunne se katalogen uten samtidig å se innholdet i datatabellene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Egentlig skal arkivskaperne gjøre alt dette: </a:t>
            </a:r>
            <a:r>
              <a:rPr lang="nb-NO" sz="1000" dirty="0"/>
              <a:t>Produsere tabelluttrekk, Lage tekniske metadata, Lage ER-diagram, legge på sjekksummer , samle alt i en SIP – ‘overføringspakke’ 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Det finnes knapt en kommune i landet med ansatte som kan gjøre den jobben 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Arkivdepot skal egentlig bare kvalitetssikre innleveringen og lage AIP</a:t>
            </a:r>
          </a:p>
        </p:txBody>
      </p:sp>
    </p:spTree>
    <p:extLst>
      <p:ext uri="{BB962C8B-B14F-4D97-AF65-F5344CB8AC3E}">
        <p14:creationId xmlns:p14="http://schemas.microsoft.com/office/powerpoint/2010/main" val="774498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1D291C-1350-4190-BFCA-116972B1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Kilder har ulik beviskraft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A45E71-3DEF-45F7-8374-5F47C2025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05139"/>
          </a:xfrm>
        </p:spPr>
        <p:txBody>
          <a:bodyPr>
            <a:normAutofit fontScale="25000" lnSpcReduction="20000"/>
          </a:bodyPr>
          <a:lstStyle/>
          <a:p>
            <a:r>
              <a:rPr lang="nb-NO" sz="4400" dirty="0"/>
              <a:t>Primærkilde – den eldste kjente og bevarte kilden til en begivenhet - ligger nærmest begivenheten i tid</a:t>
            </a:r>
          </a:p>
          <a:p>
            <a:pPr lvl="1"/>
            <a:r>
              <a:rPr lang="nb-NO" sz="4400" dirty="0"/>
              <a:t>Primærkilden har størst beviskraft</a:t>
            </a:r>
          </a:p>
          <a:p>
            <a:pPr lvl="1"/>
            <a:r>
              <a:rPr lang="nb-NO" sz="4400" dirty="0"/>
              <a:t>‘Original’ – ‘kopi’ – ‘kloning’</a:t>
            </a:r>
          </a:p>
          <a:p>
            <a:r>
              <a:rPr lang="nb-NO" sz="4400" dirty="0"/>
              <a:t>Sekundærkilder – bygger på en primærkilde</a:t>
            </a:r>
          </a:p>
          <a:p>
            <a:r>
              <a:rPr lang="nb-NO" sz="4400" dirty="0"/>
              <a:t>Førstehåndskilde/annenhåndskilde - jf. ‘fjæra som ble til fem høns’</a:t>
            </a:r>
          </a:p>
          <a:p>
            <a:r>
              <a:rPr lang="nb-NO" sz="4400" dirty="0"/>
              <a:t>Dataflyt og – utveksling: Hvor kommer opplysningene  fra? Avhengighet mellom kilder? </a:t>
            </a:r>
          </a:p>
          <a:p>
            <a:r>
              <a:rPr lang="nb-NO" sz="4400" dirty="0"/>
              <a:t>Historikere har en faglig ‘plikt’ til å bruke primærkilder</a:t>
            </a:r>
          </a:p>
          <a:p>
            <a:r>
              <a:rPr lang="nb-NO" sz="4600" dirty="0"/>
              <a:t>Opprettholdt proveniens i arkivdepotet?</a:t>
            </a:r>
          </a:p>
          <a:p>
            <a:r>
              <a:rPr lang="nb-NO" sz="4400" dirty="0"/>
              <a:t>Autentisk og integritetssikret  </a:t>
            </a:r>
          </a:p>
          <a:p>
            <a:r>
              <a:rPr lang="nb-NO" sz="4400" dirty="0"/>
              <a:t>Kontekstinformasjon bygger opp under autentisiteten</a:t>
            </a:r>
          </a:p>
          <a:p>
            <a:r>
              <a:rPr lang="nb-NO" sz="4400" dirty="0"/>
              <a:t>Sjekksummer</a:t>
            </a:r>
          </a:p>
          <a:p>
            <a:r>
              <a:rPr lang="nb-NO" sz="4400" dirty="0"/>
              <a:t>Til tross for alt dette – vi er ikke fritatt fra å øve kildekritikk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6508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04B71B-3120-4398-902D-2EF9636D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Kildekritikk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C80A3B3-A8FB-40FB-AC52-057E77CC7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nb-NO" dirty="0"/>
              <a:t>Klassifisere kildene</a:t>
            </a:r>
          </a:p>
          <a:p>
            <a:pPr lvl="1"/>
            <a:r>
              <a:rPr lang="nb-NO" dirty="0"/>
              <a:t>Språklige – ikke språklige? Offentlige – private? Fortellende – ikke fortellende? Formelle - uformelle? Primære – sekundære?</a:t>
            </a:r>
          </a:p>
          <a:p>
            <a:pPr lvl="1"/>
            <a:r>
              <a:rPr lang="nb-NO" dirty="0"/>
              <a:t>Fortellende selv om informasjonen er kodet  -  ‘kjønn’ kan enten være klartekst ‘mann’ – ‘kvinne’ eller kodet ‘0’ – ‘1’, ‘m’ – ‘k’ etc.  </a:t>
            </a:r>
          </a:p>
          <a:p>
            <a:r>
              <a:rPr lang="nb-NO" dirty="0"/>
              <a:t>Hvor kommer innholdet fra? </a:t>
            </a:r>
          </a:p>
          <a:p>
            <a:pPr lvl="2"/>
            <a:r>
              <a:rPr lang="nb-NO" dirty="0"/>
              <a:t>Manuell registrering</a:t>
            </a:r>
          </a:p>
          <a:p>
            <a:pPr lvl="2"/>
            <a:r>
              <a:rPr lang="nb-NO" dirty="0"/>
              <a:t>Import</a:t>
            </a:r>
          </a:p>
          <a:p>
            <a:pPr lvl="2"/>
            <a:r>
              <a:rPr lang="nb-NO" dirty="0"/>
              <a:t>Systemgenerert</a:t>
            </a:r>
          </a:p>
          <a:p>
            <a:pPr lvl="2"/>
            <a:r>
              <a:rPr lang="nb-NO" dirty="0"/>
              <a:t>Avhengighet mellom kilder?</a:t>
            </a:r>
          </a:p>
          <a:p>
            <a:pPr lvl="2"/>
            <a:r>
              <a:rPr lang="nb-NO" dirty="0"/>
              <a:t>Eks. hvordan fylles et fagsystem for skole med innhold? </a:t>
            </a:r>
          </a:p>
          <a:p>
            <a:r>
              <a:rPr lang="nb-NO" dirty="0"/>
              <a:t>Konsistens?  </a:t>
            </a:r>
          </a:p>
          <a:p>
            <a:pPr lvl="1"/>
            <a:r>
              <a:rPr lang="nb-NO" dirty="0"/>
              <a:t>Internt? Maskinelle og logiske kontroller</a:t>
            </a:r>
          </a:p>
          <a:p>
            <a:pPr lvl="1"/>
            <a:r>
              <a:rPr lang="nb-NO" dirty="0"/>
              <a:t>Eksternt? Datautveksling med andre systemer -  maskinelle kontroller av samsvar  - makro- og mikronivå</a:t>
            </a:r>
          </a:p>
          <a:p>
            <a:pPr lvl="1"/>
            <a:r>
              <a:rPr lang="nb-NO" dirty="0"/>
              <a:t>Avvik - tidsforskjeller </a:t>
            </a:r>
          </a:p>
          <a:p>
            <a:r>
              <a:rPr lang="nb-NO" dirty="0"/>
              <a:t>Digitale kilder gir mulighet for maskinell kildekritikk – jf. ‘Digital </a:t>
            </a:r>
            <a:r>
              <a:rPr lang="nb-NO" dirty="0" err="1"/>
              <a:t>archives</a:t>
            </a:r>
            <a:r>
              <a:rPr lang="nb-NO" dirty="0"/>
              <a:t> …’, s. 184 ff</a:t>
            </a:r>
          </a:p>
          <a:p>
            <a:r>
              <a:rPr lang="nb-NO" dirty="0"/>
              <a:t>Et spørsmål vi (dessverre) må stille: Er kilden påvirket av arkivdepotet? </a:t>
            </a:r>
          </a:p>
          <a:p>
            <a:r>
              <a:rPr lang="nb-NO" dirty="0"/>
              <a:t>Alt dette er vurderinger som tilhører kildekritikken </a:t>
            </a:r>
          </a:p>
          <a:p>
            <a:endParaRPr lang="nb-NO" dirty="0"/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4477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51579" y="562471"/>
            <a:ext cx="9603275" cy="1049235"/>
          </a:xfrm>
        </p:spPr>
        <p:txBody>
          <a:bodyPr/>
          <a:lstStyle/>
          <a:p>
            <a:r>
              <a:rPr lang="nb-NO" dirty="0"/>
              <a:t>Kildekritikk og registermateriale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b-NO" sz="1100" dirty="0"/>
              <a:t>Logiske kontroller - sammenhenger og gjensidig avhengighet, systemgenerert informasjon, verdiområder for variable</a:t>
            </a:r>
          </a:p>
          <a:p>
            <a:pPr>
              <a:lnSpc>
                <a:spcPct val="100000"/>
              </a:lnSpc>
            </a:pPr>
            <a:r>
              <a:rPr lang="nb-NO" sz="1100" dirty="0"/>
              <a:t>Konsistens – samsvar – avvik - internt i registeret</a:t>
            </a:r>
          </a:p>
          <a:p>
            <a:pPr>
              <a:lnSpc>
                <a:spcPct val="100000"/>
              </a:lnSpc>
            </a:pPr>
            <a:r>
              <a:rPr lang="nb-NO" sz="1100" dirty="0"/>
              <a:t>Validering av fødselsnummer, organisasjonsnummer, kommunenummer</a:t>
            </a:r>
          </a:p>
          <a:p>
            <a:pPr>
              <a:lnSpc>
                <a:spcPct val="100000"/>
              </a:lnSpc>
            </a:pPr>
            <a:r>
              <a:rPr lang="nb-NO" sz="1100" dirty="0"/>
              <a:t>Referanseintegritet</a:t>
            </a:r>
          </a:p>
          <a:p>
            <a:pPr>
              <a:lnSpc>
                <a:spcPct val="100000"/>
              </a:lnSpc>
            </a:pPr>
            <a:r>
              <a:rPr lang="nb-NO" sz="1100" dirty="0"/>
              <a:t>Sammenligning på makronivå – datautveksling og gjenbruk</a:t>
            </a:r>
          </a:p>
          <a:p>
            <a:pPr>
              <a:lnSpc>
                <a:spcPct val="100000"/>
              </a:lnSpc>
            </a:pPr>
            <a:r>
              <a:rPr lang="nb-NO" sz="1100" dirty="0"/>
              <a:t>Sammenligning på mikronivå -  samme metode som ved ‘registervasking’</a:t>
            </a:r>
          </a:p>
          <a:p>
            <a:pPr>
              <a:lnSpc>
                <a:spcPct val="100000"/>
              </a:lnSpc>
            </a:pPr>
            <a:r>
              <a:rPr lang="nb-NO" sz="1100" dirty="0"/>
              <a:t>Retning av dataflyt</a:t>
            </a:r>
          </a:p>
          <a:p>
            <a:pPr lvl="1">
              <a:lnSpc>
                <a:spcPct val="100000"/>
              </a:lnSpc>
            </a:pPr>
            <a:r>
              <a:rPr lang="nb-NO" sz="1100" dirty="0"/>
              <a:t>hvor kommer data fra? </a:t>
            </a:r>
          </a:p>
          <a:p>
            <a:pPr lvl="1">
              <a:lnSpc>
                <a:spcPct val="100000"/>
              </a:lnSpc>
            </a:pPr>
            <a:r>
              <a:rPr lang="nb-NO" sz="1100" dirty="0"/>
              <a:t>avhengighet mellom kilder?</a:t>
            </a:r>
          </a:p>
          <a:p>
            <a:pPr>
              <a:lnSpc>
                <a:spcPct val="100000"/>
              </a:lnSpc>
            </a:pPr>
            <a:r>
              <a:rPr lang="nb-NO" sz="1100" dirty="0"/>
              <a:t>Entitet: </a:t>
            </a:r>
          </a:p>
          <a:p>
            <a:pPr lvl="1">
              <a:lnSpc>
                <a:spcPct val="100000"/>
              </a:lnSpc>
            </a:pPr>
            <a:r>
              <a:rPr lang="nb-NO" sz="1100" dirty="0"/>
              <a:t>Person, familie, husholdning, skattyter, organisasjon </a:t>
            </a:r>
          </a:p>
          <a:p>
            <a:pPr lvl="1">
              <a:lnSpc>
                <a:spcPct val="100000"/>
              </a:lnSpc>
            </a:pPr>
            <a:r>
              <a:rPr lang="nb-NO" sz="1100" dirty="0"/>
              <a:t>Adresse – ulike nivåer av numerisk adresse</a:t>
            </a:r>
          </a:p>
          <a:p>
            <a:pPr>
              <a:lnSpc>
                <a:spcPct val="100000"/>
              </a:lnSpc>
            </a:pPr>
            <a:r>
              <a:rPr lang="nb-NO" sz="1100" dirty="0"/>
              <a:t>Mye avvik kan forklares med ulike entiteter og ulike perioder</a:t>
            </a:r>
          </a:p>
        </p:txBody>
      </p:sp>
    </p:spTree>
    <p:extLst>
      <p:ext uri="{BB962C8B-B14F-4D97-AF65-F5344CB8AC3E}">
        <p14:creationId xmlns:p14="http://schemas.microsoft.com/office/powerpoint/2010/main" val="2312855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Arkivdepotets rolle og perspektiver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Samfunnsoppdraget</a:t>
            </a:r>
            <a:r>
              <a:rPr lang="en-US" dirty="0"/>
              <a:t>  - </a:t>
            </a:r>
            <a:r>
              <a:rPr lang="en-US" dirty="0" err="1"/>
              <a:t>bevare</a:t>
            </a:r>
            <a:r>
              <a:rPr lang="en-US" dirty="0"/>
              <a:t> </a:t>
            </a:r>
            <a:r>
              <a:rPr lang="en-US" dirty="0" err="1"/>
              <a:t>vår</a:t>
            </a:r>
            <a:r>
              <a:rPr lang="en-US" dirty="0"/>
              <a:t> </a:t>
            </a:r>
            <a:r>
              <a:rPr lang="en-US" dirty="0" err="1"/>
              <a:t>felles</a:t>
            </a:r>
            <a:r>
              <a:rPr lang="en-US" dirty="0"/>
              <a:t> ‘</a:t>
            </a:r>
            <a:r>
              <a:rPr lang="en-US" dirty="0" err="1"/>
              <a:t>hukommelse</a:t>
            </a:r>
            <a:r>
              <a:rPr lang="en-US" dirty="0"/>
              <a:t>’</a:t>
            </a:r>
          </a:p>
          <a:p>
            <a:r>
              <a:rPr lang="en-US" dirty="0"/>
              <a:t>‘</a:t>
            </a:r>
            <a:r>
              <a:rPr lang="en-US" dirty="0" err="1"/>
              <a:t>Evighetens</a:t>
            </a:r>
            <a:r>
              <a:rPr lang="en-US" dirty="0"/>
              <a:t> </a:t>
            </a:r>
            <a:r>
              <a:rPr lang="en-US" dirty="0" err="1"/>
              <a:t>perspektiv</a:t>
            </a:r>
            <a:r>
              <a:rPr lang="en-US" dirty="0"/>
              <a:t>’ – </a:t>
            </a:r>
            <a:r>
              <a:rPr lang="en-US" dirty="0" err="1"/>
              <a:t>det</a:t>
            </a:r>
            <a:r>
              <a:rPr lang="en-US" dirty="0"/>
              <a:t> vi </a:t>
            </a:r>
            <a:r>
              <a:rPr lang="en-US" dirty="0" err="1"/>
              <a:t>bevarer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dag</a:t>
            </a:r>
            <a:r>
              <a:rPr lang="en-US" dirty="0"/>
              <a:t>,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gjenfinnes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brukes</a:t>
            </a:r>
            <a:r>
              <a:rPr lang="en-US" dirty="0"/>
              <a:t> om </a:t>
            </a:r>
            <a:r>
              <a:rPr lang="en-US" dirty="0" err="1"/>
              <a:t>hundrevis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</a:t>
            </a:r>
          </a:p>
          <a:p>
            <a:r>
              <a:rPr lang="en-US" dirty="0" err="1"/>
              <a:t>Ingenting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bevart</a:t>
            </a:r>
            <a:r>
              <a:rPr lang="en-US" dirty="0"/>
              <a:t> </a:t>
            </a:r>
            <a:r>
              <a:rPr lang="en-US" dirty="0" err="1"/>
              <a:t>før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trygt</a:t>
            </a:r>
            <a:r>
              <a:rPr lang="en-US" dirty="0"/>
              <a:t> </a:t>
            </a:r>
            <a:r>
              <a:rPr lang="en-US" dirty="0" err="1"/>
              <a:t>plassert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et </a:t>
            </a:r>
            <a:r>
              <a:rPr lang="en-US" dirty="0" err="1"/>
              <a:t>arkivdepot</a:t>
            </a:r>
            <a:r>
              <a:rPr lang="en-US" dirty="0"/>
              <a:t>  -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gjørejobb</a:t>
            </a:r>
            <a:endParaRPr lang="en-US" dirty="0"/>
          </a:p>
          <a:p>
            <a:r>
              <a:rPr lang="en-US" dirty="0" err="1"/>
              <a:t>Kartlegging</a:t>
            </a:r>
            <a:r>
              <a:rPr lang="en-US" dirty="0"/>
              <a:t> – </a:t>
            </a:r>
            <a:r>
              <a:rPr lang="en-US" dirty="0" err="1"/>
              <a:t>hva</a:t>
            </a:r>
            <a:r>
              <a:rPr lang="en-US" dirty="0"/>
              <a:t> </a:t>
            </a:r>
            <a:r>
              <a:rPr lang="en-US" dirty="0" err="1"/>
              <a:t>finnes</a:t>
            </a:r>
            <a:r>
              <a:rPr lang="en-US" dirty="0"/>
              <a:t> ‘der </a:t>
            </a:r>
            <a:r>
              <a:rPr lang="en-US" dirty="0" err="1"/>
              <a:t>ute</a:t>
            </a:r>
            <a:r>
              <a:rPr lang="en-US" dirty="0"/>
              <a:t>’ -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dag</a:t>
            </a:r>
            <a:r>
              <a:rPr lang="en-US" dirty="0"/>
              <a:t>?</a:t>
            </a:r>
          </a:p>
          <a:p>
            <a:r>
              <a:rPr lang="en-US" dirty="0"/>
              <a:t>BK-</a:t>
            </a:r>
            <a:r>
              <a:rPr lang="en-US" dirty="0" err="1"/>
              <a:t>vurdering</a:t>
            </a:r>
            <a:endParaRPr lang="en-US" dirty="0"/>
          </a:p>
          <a:p>
            <a:r>
              <a:rPr lang="en-US" dirty="0" err="1"/>
              <a:t>Innhente</a:t>
            </a:r>
            <a:r>
              <a:rPr lang="en-US" dirty="0"/>
              <a:t> </a:t>
            </a:r>
            <a:r>
              <a:rPr lang="en-US" dirty="0" err="1"/>
              <a:t>arkivuttrekk</a:t>
            </a:r>
            <a:r>
              <a:rPr lang="en-US" dirty="0"/>
              <a:t>  (‘</a:t>
            </a:r>
            <a:r>
              <a:rPr lang="en-US" dirty="0" err="1"/>
              <a:t>arkivpakker</a:t>
            </a:r>
            <a:r>
              <a:rPr lang="en-US" dirty="0"/>
              <a:t>’ ) fra systemer med </a:t>
            </a:r>
            <a:r>
              <a:rPr lang="en-US" dirty="0" err="1"/>
              <a:t>bevaringsverdig</a:t>
            </a:r>
            <a:r>
              <a:rPr lang="en-US" dirty="0"/>
              <a:t> </a:t>
            </a:r>
            <a:r>
              <a:rPr lang="en-US" dirty="0" err="1"/>
              <a:t>informasjon</a:t>
            </a:r>
            <a:endParaRPr lang="en-US" dirty="0"/>
          </a:p>
          <a:p>
            <a:r>
              <a:rPr lang="en-US" dirty="0" err="1"/>
              <a:t>Registrere</a:t>
            </a:r>
            <a:r>
              <a:rPr lang="en-US" dirty="0"/>
              <a:t>, </a:t>
            </a:r>
            <a:r>
              <a:rPr lang="en-US" dirty="0" err="1"/>
              <a:t>kvalitetsikre</a:t>
            </a:r>
            <a:r>
              <a:rPr lang="en-US" dirty="0"/>
              <a:t> og </a:t>
            </a:r>
            <a:r>
              <a:rPr lang="en-US" dirty="0" err="1"/>
              <a:t>dokumentere</a:t>
            </a:r>
            <a:r>
              <a:rPr lang="en-US" dirty="0"/>
              <a:t> </a:t>
            </a:r>
            <a:r>
              <a:rPr lang="en-US" dirty="0" err="1"/>
              <a:t>uttrekk</a:t>
            </a:r>
            <a:r>
              <a:rPr lang="en-US" dirty="0"/>
              <a:t> </a:t>
            </a:r>
          </a:p>
          <a:p>
            <a:r>
              <a:rPr lang="en-US" dirty="0" err="1"/>
              <a:t>Lage</a:t>
            </a:r>
            <a:r>
              <a:rPr lang="en-US" dirty="0"/>
              <a:t> </a:t>
            </a:r>
            <a:r>
              <a:rPr lang="en-US" dirty="0" err="1"/>
              <a:t>tekniske</a:t>
            </a:r>
            <a:r>
              <a:rPr lang="en-US" dirty="0"/>
              <a:t> metadata  (ADDML-fil og ER-diagram)</a:t>
            </a:r>
          </a:p>
          <a:p>
            <a:r>
              <a:rPr lang="en-US" dirty="0" err="1"/>
              <a:t>Samle</a:t>
            </a:r>
            <a:r>
              <a:rPr lang="en-US" dirty="0"/>
              <a:t> </a:t>
            </a:r>
            <a:r>
              <a:rPr lang="en-US" dirty="0" err="1"/>
              <a:t>dette</a:t>
            </a:r>
            <a:r>
              <a:rPr lang="en-US" dirty="0"/>
              <a:t> i </a:t>
            </a:r>
            <a:r>
              <a:rPr lang="en-US" dirty="0" err="1"/>
              <a:t>nye</a:t>
            </a:r>
            <a:r>
              <a:rPr lang="en-US" dirty="0"/>
              <a:t> </a:t>
            </a:r>
            <a:r>
              <a:rPr lang="en-US" dirty="0" err="1"/>
              <a:t>arkivpakker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forsegles</a:t>
            </a:r>
            <a:r>
              <a:rPr lang="en-US" dirty="0"/>
              <a:t> med </a:t>
            </a:r>
            <a:r>
              <a:rPr lang="en-US" dirty="0" err="1"/>
              <a:t>sjekksummer</a:t>
            </a:r>
            <a:r>
              <a:rPr lang="nb-NO" dirty="0"/>
              <a:t> </a:t>
            </a:r>
          </a:p>
          <a:p>
            <a:r>
              <a:rPr lang="nb-NO" dirty="0"/>
              <a:t>Sikker lagring av </a:t>
            </a:r>
            <a:r>
              <a:rPr lang="nb-NO" dirty="0" err="1"/>
              <a:t>akivpakkene</a:t>
            </a:r>
            <a:r>
              <a:rPr lang="nb-NO" dirty="0"/>
              <a:t> – autentisk og integritetssikret</a:t>
            </a:r>
            <a:endParaRPr lang="en-US" dirty="0"/>
          </a:p>
          <a:p>
            <a:r>
              <a:rPr lang="en-US" dirty="0" err="1"/>
              <a:t>Tilgjengeliggjøring</a:t>
            </a:r>
            <a:r>
              <a:rPr lang="en-US" dirty="0"/>
              <a:t> – </a:t>
            </a:r>
          </a:p>
          <a:p>
            <a:pPr lvl="1"/>
            <a:r>
              <a:rPr lang="en-US" dirty="0" err="1"/>
              <a:t>behandle</a:t>
            </a:r>
            <a:r>
              <a:rPr lang="en-US" dirty="0"/>
              <a:t> </a:t>
            </a:r>
            <a:r>
              <a:rPr lang="en-US" dirty="0" err="1"/>
              <a:t>brukerforespørsler</a:t>
            </a:r>
            <a:r>
              <a:rPr lang="en-US" dirty="0"/>
              <a:t>  </a:t>
            </a:r>
          </a:p>
          <a:p>
            <a:pPr lvl="1"/>
            <a:r>
              <a:rPr lang="en-US" dirty="0" err="1"/>
              <a:t>veilede</a:t>
            </a:r>
            <a:r>
              <a:rPr lang="en-US" dirty="0"/>
              <a:t> </a:t>
            </a:r>
            <a:r>
              <a:rPr lang="en-US" dirty="0" err="1"/>
              <a:t>publikum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teknisk</a:t>
            </a:r>
            <a:r>
              <a:rPr lang="en-US" dirty="0"/>
              <a:t> </a:t>
            </a:r>
            <a:r>
              <a:rPr lang="en-US" dirty="0" err="1"/>
              <a:t>dokumentasjon</a:t>
            </a:r>
            <a:r>
              <a:rPr lang="en-US" dirty="0"/>
              <a:t> – ADDML-filer, ER-diagram, </a:t>
            </a:r>
            <a:r>
              <a:rPr lang="en-US"/>
              <a:t>annet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25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Sperrefrister vs. tilgjengeliggjøring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27350" y="2060848"/>
            <a:ext cx="7283450" cy="4032448"/>
          </a:xfrm>
        </p:spPr>
        <p:txBody>
          <a:bodyPr>
            <a:normAutofit fontScale="47500" lnSpcReduction="20000"/>
          </a:bodyPr>
          <a:lstStyle/>
          <a:p>
            <a:r>
              <a:rPr lang="nb-NO" dirty="0"/>
              <a:t>Digitalt skapt arkivmateriale er ungt materiale og dermed underlagt sperrefrister   </a:t>
            </a:r>
          </a:p>
          <a:p>
            <a:r>
              <a:rPr lang="nb-NO" dirty="0"/>
              <a:t>Klausulert i 60  til 100 år</a:t>
            </a:r>
          </a:p>
          <a:p>
            <a:r>
              <a:rPr lang="nb-NO" dirty="0"/>
              <a:t>Råderett - avlevering – deponering - innlevering</a:t>
            </a:r>
          </a:p>
          <a:p>
            <a:r>
              <a:rPr lang="nb-NO" dirty="0"/>
              <a:t>For de eldste arkivuttrekkene nærmer det seg slutten på klausuleringstiden</a:t>
            </a:r>
          </a:p>
          <a:p>
            <a:pPr lvl="1"/>
            <a:r>
              <a:rPr lang="nb-NO" dirty="0"/>
              <a:t>Eks. ‘Fellesordningen for tariffestet pensjon’ (FTP) 1962 – 1967</a:t>
            </a:r>
          </a:p>
          <a:p>
            <a:r>
              <a:rPr lang="nb-NO" dirty="0"/>
              <a:t>Arkivdepotene har samtidig et krav  om å gjøre dette tilgjengelig - </a:t>
            </a:r>
            <a:r>
              <a:rPr lang="nb-NO" dirty="0">
                <a:hlinkClick r:id="rId2"/>
              </a:rPr>
              <a:t>§ 1 Arkivloven </a:t>
            </a:r>
            <a:endParaRPr lang="nb-NO" dirty="0"/>
          </a:p>
          <a:p>
            <a:pPr lvl="1"/>
            <a:r>
              <a:rPr lang="nb-NO" dirty="0"/>
              <a:t>For arkivskaperne og for publikum generelt    </a:t>
            </a:r>
          </a:p>
          <a:p>
            <a:pPr lvl="1"/>
            <a:r>
              <a:rPr lang="nb-NO" dirty="0"/>
              <a:t>Unntaksbestemmelser for forskning spesielt  </a:t>
            </a:r>
          </a:p>
          <a:p>
            <a:pPr lvl="2"/>
            <a:r>
              <a:rPr lang="nb-NO" dirty="0">
                <a:hlinkClick r:id="rId3"/>
              </a:rPr>
              <a:t>Forvaltningsloven § 13 d</a:t>
            </a:r>
            <a:endParaRPr lang="nb-NO" dirty="0"/>
          </a:p>
          <a:p>
            <a:pPr lvl="2"/>
            <a:r>
              <a:rPr lang="nb-NO" dirty="0">
                <a:hlinkClick r:id="rId4"/>
              </a:rPr>
              <a:t>Lov om behandling av personopplysninger</a:t>
            </a:r>
            <a:r>
              <a:rPr lang="nb-NO" dirty="0"/>
              <a:t> §8 </a:t>
            </a:r>
            <a:r>
              <a:rPr lang="nb-NO" sz="1500" i="1" dirty="0"/>
              <a:t>Behandling av personopplysninger for arkivformål i allmennhetens interesse, formål knyttet til vitenskapelig eller historisk forskning eller statistiske formål </a:t>
            </a:r>
          </a:p>
          <a:p>
            <a:pPr lvl="2"/>
            <a:r>
              <a:rPr lang="nb-NO" dirty="0"/>
              <a:t>en rekke andre unntak for samme formål i loven og i </a:t>
            </a:r>
            <a:r>
              <a:rPr lang="nb-NO" u="sng" dirty="0">
                <a:hlinkClick r:id="rId5"/>
              </a:rPr>
              <a:t>Europaparlaments- og rådsforordning (EU) 2016/679 av 27. april 2016</a:t>
            </a:r>
            <a:r>
              <a:rPr lang="nb-NO" dirty="0"/>
              <a:t> </a:t>
            </a:r>
          </a:p>
          <a:p>
            <a:r>
              <a:rPr lang="nb-NO" dirty="0">
                <a:hlinkClick r:id="rId6"/>
              </a:rPr>
              <a:t>Datatilsynet om </a:t>
            </a:r>
            <a:r>
              <a:rPr lang="nb-NO" dirty="0" err="1">
                <a:hlinkClick r:id="rId6"/>
              </a:rPr>
              <a:t>avidentifisering</a:t>
            </a:r>
            <a:r>
              <a:rPr lang="nb-NO" dirty="0">
                <a:hlinkClick r:id="rId6"/>
              </a:rPr>
              <a:t> og anonymisering:</a:t>
            </a:r>
            <a:endParaRPr lang="nb-NO" dirty="0"/>
          </a:p>
          <a:p>
            <a:pPr lvl="2"/>
            <a:r>
              <a:rPr lang="nb-NO" dirty="0" err="1"/>
              <a:t>Avidentifisering</a:t>
            </a:r>
            <a:r>
              <a:rPr lang="nb-NO" dirty="0"/>
              <a:t> vil si at alle person-entydige kjennetegn er fjernet fra opplysningene, slik at de ikke lenger kan knyttes til en enkeltperson</a:t>
            </a:r>
          </a:p>
          <a:p>
            <a:pPr lvl="2"/>
            <a:r>
              <a:rPr lang="nb-NO" dirty="0"/>
              <a:t>Anonymisering er å gjøre personopplysninger anonyme </a:t>
            </a:r>
          </a:p>
          <a:p>
            <a:pPr lvl="2"/>
            <a:r>
              <a:rPr lang="nb-NO" dirty="0"/>
              <a:t>Re-identifisering skal ikke være mulig </a:t>
            </a:r>
          </a:p>
          <a:p>
            <a:r>
              <a:rPr lang="nb-NO" dirty="0"/>
              <a:t>NSD – </a:t>
            </a:r>
            <a:r>
              <a:rPr lang="nb-NO" dirty="0">
                <a:hlinkClick r:id="rId7"/>
              </a:rPr>
              <a:t>Personvernombudet for forskning</a:t>
            </a:r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6170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Tilgjengeliggjøring til tross for sperrefrister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Arkivskaperne vil ha behov for informasjon</a:t>
            </a:r>
          </a:p>
          <a:p>
            <a:pPr lvl="1"/>
            <a:r>
              <a:rPr lang="nb-NO" dirty="0"/>
              <a:t>enkeltoppslag/-søk: arkivdepotet søker opp informasjon på vegne av arkivskaper</a:t>
            </a:r>
          </a:p>
          <a:p>
            <a:pPr lvl="1"/>
            <a:r>
              <a:rPr lang="nb-NO" dirty="0"/>
              <a:t>mer omfattende behov: arkivdepotet lager en DIP (alle slike kan slettes)</a:t>
            </a:r>
          </a:p>
          <a:p>
            <a:r>
              <a:rPr lang="nb-NO" dirty="0"/>
              <a:t>Enkeltpersoner</a:t>
            </a:r>
          </a:p>
          <a:p>
            <a:pPr lvl="1"/>
            <a:r>
              <a:rPr lang="nb-NO" dirty="0"/>
              <a:t>Kontakten går via arkivskaper</a:t>
            </a:r>
          </a:p>
          <a:p>
            <a:r>
              <a:rPr lang="nb-NO" dirty="0"/>
              <a:t>Forskere </a:t>
            </a:r>
          </a:p>
          <a:p>
            <a:pPr lvl="1"/>
            <a:r>
              <a:rPr lang="nb-NO" dirty="0"/>
              <a:t>unntaksbestemmelser i Personopplysningsloven, Forvaltningsloven og særlover</a:t>
            </a:r>
          </a:p>
          <a:p>
            <a:pPr lvl="1"/>
            <a:r>
              <a:rPr lang="nb-NO" dirty="0"/>
              <a:t>hvert enkelt forskningsprosjekt vil være individuelt og kreve individuelt tilpasset - ‘skreddersydd’ - datagrunnlag </a:t>
            </a:r>
          </a:p>
          <a:p>
            <a:pPr lvl="1"/>
            <a:r>
              <a:rPr lang="nb-NO" dirty="0"/>
              <a:t>levere en bestilling og få utlevert en DIP med anonymiserte data</a:t>
            </a:r>
          </a:p>
          <a:p>
            <a:pPr lvl="1"/>
            <a:r>
              <a:rPr lang="nb-NO" dirty="0"/>
              <a:t>de kan ikke få tilgang direkte i ‘sikker sone’   </a:t>
            </a:r>
          </a:p>
          <a:p>
            <a:pPr lvl="1"/>
            <a:r>
              <a:rPr lang="nb-NO" dirty="0"/>
              <a:t>all tilrettelegging og kobling må foregå innenfor sikre soner i et digitalt depot</a:t>
            </a:r>
          </a:p>
          <a:p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6718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783632" y="980728"/>
            <a:ext cx="7283450" cy="792088"/>
          </a:xfrm>
        </p:spPr>
        <p:txBody>
          <a:bodyPr>
            <a:normAutofit fontScale="90000"/>
          </a:bodyPr>
          <a:lstStyle/>
          <a:p>
            <a:r>
              <a:rPr lang="nb-NO" dirty="0"/>
              <a:t>Forskningens etterspørsel og bruk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sz="2400" dirty="0"/>
              <a:t>Stor og økende etterspørsel etter mikrodata fra registre – det er informasjonsverdien som etterspørres </a:t>
            </a:r>
          </a:p>
          <a:p>
            <a:r>
              <a:rPr lang="nb-NO" sz="2400" dirty="0"/>
              <a:t>Statistisk sentralbyrå har et tilnærmet monopol på utlån av mikrodata</a:t>
            </a:r>
          </a:p>
          <a:p>
            <a:r>
              <a:rPr lang="nb-NO" sz="2400" dirty="0"/>
              <a:t>Etterspørsel er ett av kriteriene  vi skal ta hensyn til i BK-vurderingen (</a:t>
            </a:r>
            <a:r>
              <a:rPr lang="nb-NO" sz="2400" dirty="0">
                <a:hlinkClick r:id="rId2"/>
              </a:rPr>
              <a:t>BU- s. 66</a:t>
            </a:r>
            <a:r>
              <a:rPr lang="nb-NO" sz="2400" dirty="0"/>
              <a:t>)</a:t>
            </a:r>
          </a:p>
          <a:p>
            <a:r>
              <a:rPr lang="nb-NO" sz="2400" dirty="0"/>
              <a:t>I 2014 var det en rekke artikler og debattinnlegg om registerbasert forskning (eks. 1/2014, s.35) </a:t>
            </a:r>
          </a:p>
          <a:p>
            <a:pPr lvl="1"/>
            <a:r>
              <a:rPr lang="nb-NO" sz="1600" dirty="0">
                <a:hlinkClick r:id="rId3"/>
              </a:rPr>
              <a:t>Bekymring for tilgangen til mikrodata for forskning</a:t>
            </a:r>
            <a:endParaRPr lang="nb-NO" sz="1600" dirty="0"/>
          </a:p>
          <a:p>
            <a:pPr marL="342900" lvl="1" indent="-342900"/>
            <a:r>
              <a:rPr lang="nb-NO" dirty="0"/>
              <a:t>Etterspørsel etter data fra SSBs egne registre, men også  eksterne, administrative registre  </a:t>
            </a:r>
          </a:p>
          <a:p>
            <a:r>
              <a:rPr lang="nb-NO" sz="2400" dirty="0"/>
              <a:t>Dette er i stor grad de samme registrene/fagsystemene  som arkivinstitusjonene bevarer – nasjonale og lokale </a:t>
            </a:r>
          </a:p>
          <a:p>
            <a:r>
              <a:rPr lang="nb-NO" sz="2400" dirty="0"/>
              <a:t>Likevel var det ingen som pekte på arkivdepotene som mulige leverandører av mikrodata </a:t>
            </a:r>
          </a:p>
          <a:p>
            <a:r>
              <a:rPr lang="nb-NO" sz="2400" dirty="0">
                <a:hlinkClick r:id="rId4"/>
              </a:rPr>
              <a:t>Om åpne data</a:t>
            </a:r>
            <a:endParaRPr lang="nb-NO" sz="2400" dirty="0"/>
          </a:p>
          <a:p>
            <a:r>
              <a:rPr lang="nb-NO" sz="2400" dirty="0">
                <a:hlinkClick r:id="rId5"/>
              </a:rPr>
              <a:t>Register over åpne data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46152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F1DE8B-7B2F-4494-83F0-BB14EF33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Historikk – digitalisering av offentlig sektor har foregått lenge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ABF0A84-140F-49DC-A3B4-123CD684F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b-NO" dirty="0"/>
              <a:t>Digitalisering fra 1960-tallet - statlige registerdata</a:t>
            </a:r>
          </a:p>
          <a:p>
            <a:pPr lvl="1"/>
            <a:r>
              <a:rPr lang="nb-NO" dirty="0"/>
              <a:t>Statistisk sentralbyrå (SSB) var først ute. Folke- og boligtellingen 1960 regnes som starten </a:t>
            </a:r>
          </a:p>
          <a:p>
            <a:pPr lvl="1"/>
            <a:r>
              <a:rPr lang="nb-NO" dirty="0"/>
              <a:t>Tellingen ble planlagt fra slutten av 50-tallet som en digital telling</a:t>
            </a:r>
          </a:p>
          <a:p>
            <a:r>
              <a:rPr lang="nb-NO" dirty="0"/>
              <a:t>Mange store, statlige aktører fulgte etter:</a:t>
            </a:r>
          </a:p>
          <a:p>
            <a:pPr lvl="1"/>
            <a:r>
              <a:rPr lang="nb-NO" dirty="0"/>
              <a:t>Skattedirektoratet, Rikstrygdeverket, politiet, veietaten, Statens kartverk  m. fl.:</a:t>
            </a:r>
          </a:p>
          <a:p>
            <a:pPr lvl="1"/>
            <a:r>
              <a:rPr lang="nb-NO" dirty="0"/>
              <a:t>Sentrale, administrative registre - Det sentrale folkeregister fra 1964, Ligningsregisteret fra 1967, Det sentrale folketrygdsystem fra 1967, ‘Fellesordningen for tariffestet pensjon’ 1962 – 1967 fra RTV</a:t>
            </a:r>
          </a:p>
          <a:p>
            <a:r>
              <a:rPr lang="nb-NO" dirty="0"/>
              <a:t>Mange digitale registre er videreføringer av manuelle systemer </a:t>
            </a:r>
          </a:p>
          <a:p>
            <a:r>
              <a:rPr lang="en-US" dirty="0" err="1"/>
              <a:t>Omfattende</a:t>
            </a:r>
            <a:r>
              <a:rPr lang="en-US" dirty="0"/>
              <a:t> </a:t>
            </a:r>
            <a:r>
              <a:rPr lang="en-US" dirty="0" err="1"/>
              <a:t>administrativ</a:t>
            </a:r>
            <a:r>
              <a:rPr lang="en-US" dirty="0"/>
              <a:t> </a:t>
            </a:r>
            <a:r>
              <a:rPr lang="en-US" dirty="0" err="1"/>
              <a:t>datautveksling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datagjenbruk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(</a:t>
            </a:r>
            <a:r>
              <a:rPr lang="en-US" dirty="0" err="1"/>
              <a:t>grunnlags</a:t>
            </a:r>
            <a:r>
              <a:rPr lang="en-US" dirty="0"/>
              <a:t>)data  - om </a:t>
            </a:r>
            <a:r>
              <a:rPr lang="en-US" dirty="0" err="1"/>
              <a:t>personer</a:t>
            </a:r>
            <a:r>
              <a:rPr lang="en-US" dirty="0"/>
              <a:t>, </a:t>
            </a:r>
            <a:r>
              <a:rPr lang="en-US" dirty="0" err="1"/>
              <a:t>eiendom</a:t>
            </a:r>
            <a:r>
              <a:rPr lang="en-US" dirty="0"/>
              <a:t>, </a:t>
            </a:r>
            <a:r>
              <a:rPr lang="en-US" dirty="0" err="1"/>
              <a:t>juridiske</a:t>
            </a:r>
            <a:r>
              <a:rPr lang="en-US" dirty="0"/>
              <a:t> </a:t>
            </a:r>
            <a:r>
              <a:rPr lang="en-US" dirty="0" err="1"/>
              <a:t>enheter</a:t>
            </a:r>
            <a:r>
              <a:rPr lang="en-US" dirty="0"/>
              <a:t> mm</a:t>
            </a:r>
          </a:p>
          <a:p>
            <a:r>
              <a:rPr lang="en-US" dirty="0" err="1"/>
              <a:t>Omfattende</a:t>
            </a:r>
            <a:r>
              <a:rPr lang="en-US" dirty="0"/>
              <a:t> </a:t>
            </a:r>
            <a:r>
              <a:rPr lang="en-US" dirty="0" err="1"/>
              <a:t>sekundær</a:t>
            </a:r>
            <a:r>
              <a:rPr lang="en-US" dirty="0"/>
              <a:t> </a:t>
            </a:r>
            <a:r>
              <a:rPr lang="en-US" dirty="0" err="1"/>
              <a:t>bruk</a:t>
            </a:r>
            <a:r>
              <a:rPr lang="en-US" dirty="0"/>
              <a:t> – </a:t>
            </a:r>
            <a:r>
              <a:rPr lang="en-US" dirty="0" err="1"/>
              <a:t>forskning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statistikk</a:t>
            </a:r>
            <a:r>
              <a:rPr lang="en-US" dirty="0"/>
              <a:t> </a:t>
            </a:r>
            <a:r>
              <a:rPr lang="en-US" dirty="0" err="1"/>
              <a:t>bl.a</a:t>
            </a:r>
            <a:r>
              <a:rPr lang="en-US" dirty="0"/>
              <a:t>. </a:t>
            </a:r>
          </a:p>
          <a:p>
            <a:r>
              <a:rPr lang="nb-NO" dirty="0"/>
              <a:t>Populasjonen i de eldste registrene omfatter årskull tilbake til 1860-tallet</a:t>
            </a:r>
          </a:p>
          <a:p>
            <a:r>
              <a:rPr lang="nb-NO" dirty="0"/>
              <a:t>Kommunale systemer – fra 1970-tallet (Kommunedatasentraler)</a:t>
            </a:r>
          </a:p>
          <a:p>
            <a:r>
              <a:rPr lang="nb-NO" dirty="0"/>
              <a:t>Allerede en lang historikk og store mengder data – bør være interessant for historieforskning – også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0062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Statistisk sentralbyrås utlån av mikrodata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27350" y="2060848"/>
            <a:ext cx="7283450" cy="3960440"/>
          </a:xfrm>
        </p:spPr>
        <p:txBody>
          <a:bodyPr>
            <a:noAutofit/>
          </a:bodyPr>
          <a:lstStyle/>
          <a:p>
            <a:r>
              <a:rPr lang="nb-NO" sz="1600" dirty="0">
                <a:hlinkClick r:id="rId2"/>
              </a:rPr>
              <a:t>SSB tilrettelegger og distribuerer mikrodata til forskere </a:t>
            </a:r>
            <a:r>
              <a:rPr lang="nb-NO" sz="1600" dirty="0"/>
              <a:t>– avidentifisert eller anonymisert </a:t>
            </a:r>
          </a:p>
          <a:p>
            <a:pPr lvl="1"/>
            <a:r>
              <a:rPr lang="nb-NO" sz="1200" dirty="0"/>
              <a:t>Ingenting av dette kommer fra registre/fagsystemer som er  ‘godkjent’ av Riksarkivaren	</a:t>
            </a:r>
          </a:p>
          <a:p>
            <a:pPr lvl="1"/>
            <a:r>
              <a:rPr lang="nb-NO" sz="1200" dirty="0"/>
              <a:t>Ingenting har vært gjennom arkivdanning  detaljregulert av Arkivverket </a:t>
            </a:r>
          </a:p>
          <a:p>
            <a:pPr lvl="1"/>
            <a:r>
              <a:rPr lang="nb-NO" sz="1200" dirty="0"/>
              <a:t>Ingenting av dette datagrunnlaget har vært innom arkivinstitusjoner og fått et stempel som ‘autentisk’</a:t>
            </a:r>
          </a:p>
          <a:p>
            <a:pPr lvl="1"/>
            <a:r>
              <a:rPr lang="nb-NO" sz="1200" dirty="0"/>
              <a:t>Ingenting av dette datagrunnlaget er forseglet med sjekksummer</a:t>
            </a:r>
          </a:p>
          <a:p>
            <a:pPr lvl="1"/>
            <a:r>
              <a:rPr lang="nb-NO" sz="1200" dirty="0"/>
              <a:t>Likevel brukes det – og tilliten til registermaterialet  er stor </a:t>
            </a:r>
          </a:p>
          <a:p>
            <a:r>
              <a:rPr lang="nb-NO" sz="1600" dirty="0"/>
              <a:t>SSB og forskerne selv kvalitetssikrer datagrunnlaget og vurderer beviskraften, feilmarginer etc.  - øver kildekritikk</a:t>
            </a:r>
          </a:p>
          <a:p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1010861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970BBE-88F0-423B-9364-A92604740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Statistisk sentralbyrå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5A2A3F-22E9-455F-BCF7-33E623C9C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B71E42"/>
              </a:buClr>
            </a:pPr>
            <a:r>
              <a:rPr lang="nb-NO" sz="1600" dirty="0">
                <a:solidFill>
                  <a:prstClr val="black"/>
                </a:solidFill>
              </a:rPr>
              <a:t>Stor bredde i forskningsmiljøer som etterspør dette – foreløpig lite fra historikermiljøene</a:t>
            </a:r>
          </a:p>
          <a:p>
            <a:pPr lvl="1">
              <a:buClr>
                <a:srgbClr val="B71E42"/>
              </a:buClr>
            </a:pPr>
            <a:r>
              <a:rPr lang="nb-NO" sz="1600" dirty="0">
                <a:solidFill>
                  <a:prstClr val="black"/>
                </a:solidFill>
              </a:rPr>
              <a:t>Samfunnsvitenskapelig, økonomisk, medisinsk forskning osv.  </a:t>
            </a:r>
          </a:p>
          <a:p>
            <a:pPr lvl="1">
              <a:buClr>
                <a:srgbClr val="B71E42"/>
              </a:buClr>
            </a:pPr>
            <a:r>
              <a:rPr lang="nb-NO" sz="1600" dirty="0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 rekke formelle, juridiske og etiske vilkår må være oppfylt </a:t>
            </a:r>
            <a:r>
              <a:rPr lang="nb-NO" sz="1600" dirty="0">
                <a:solidFill>
                  <a:prstClr val="black"/>
                </a:solidFill>
              </a:rPr>
              <a:t>(SSBs retningslinjer)</a:t>
            </a:r>
          </a:p>
          <a:p>
            <a:pPr lvl="0">
              <a:buClr>
                <a:srgbClr val="B71E42"/>
              </a:buClr>
            </a:pPr>
            <a:r>
              <a:rPr lang="nb-NO" sz="1600" dirty="0">
                <a:solidFill>
                  <a:prstClr val="black"/>
                </a:solidFill>
              </a:rPr>
              <a:t>SSB tar betalt for tilrettelegging:</a:t>
            </a:r>
          </a:p>
          <a:p>
            <a:pPr lvl="0">
              <a:buClr>
                <a:srgbClr val="B71E42"/>
              </a:buClr>
            </a:pPr>
            <a:r>
              <a:rPr lang="nb-NO" sz="1600" dirty="0">
                <a:solidFill>
                  <a:prstClr val="black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Prisøkning på tilrettelegging</a:t>
            </a:r>
            <a:r>
              <a:rPr lang="nb-NO" sz="1600" dirty="0">
                <a:solidFill>
                  <a:prstClr val="black"/>
                </a:solidFill>
              </a:rPr>
              <a:t> skapte bekymring i forskningsmiljøene</a:t>
            </a:r>
          </a:p>
          <a:p>
            <a:pPr lvl="0">
              <a:buClr>
                <a:srgbClr val="B71E42"/>
              </a:buClr>
            </a:pPr>
            <a:r>
              <a:rPr lang="nb-NO" sz="1600" dirty="0">
                <a:solidFill>
                  <a:prstClr val="black"/>
                </a:solidFill>
              </a:rPr>
              <a:t>SSB har et tilnærmet monopol – i praksis</a:t>
            </a:r>
          </a:p>
          <a:p>
            <a:pPr lvl="0">
              <a:buClr>
                <a:srgbClr val="B71E42"/>
              </a:buClr>
            </a:pPr>
            <a:r>
              <a:rPr lang="nb-NO" sz="1600" dirty="0">
                <a:solidFill>
                  <a:prstClr val="black"/>
                </a:solidFill>
              </a:rPr>
              <a:t>For noen år siden var det en debatt i forskningsmiljøene om tilgangen til </a:t>
            </a:r>
            <a:r>
              <a:rPr lang="nb-NO" sz="1600">
                <a:solidFill>
                  <a:prstClr val="black"/>
                </a:solidFill>
              </a:rPr>
              <a:t>registerdata ville </a:t>
            </a:r>
            <a:r>
              <a:rPr lang="nb-NO" sz="1600" dirty="0">
                <a:solidFill>
                  <a:prstClr val="black"/>
                </a:solidFill>
              </a:rPr>
              <a:t>bli innskrenket</a:t>
            </a:r>
          </a:p>
          <a:p>
            <a:pPr lvl="0">
              <a:buClr>
                <a:srgbClr val="B71E42"/>
              </a:buClr>
            </a:pPr>
            <a:r>
              <a:rPr lang="nb-NO" sz="1600" dirty="0">
                <a:solidFill>
                  <a:prstClr val="black"/>
                </a:solidFill>
              </a:rPr>
              <a:t>Ingen pekte på arkivdepotene som alternative leverandører – det er nemlig det samme datagrunnlaget som oppbevares av arkivdepotene</a:t>
            </a:r>
          </a:p>
          <a:p>
            <a:pPr lvl="0">
              <a:buClr>
                <a:srgbClr val="B71E42"/>
              </a:buClr>
            </a:pPr>
            <a:endParaRPr lang="nb-NO" sz="1600" dirty="0">
              <a:solidFill>
                <a:prstClr val="black"/>
              </a:solidFill>
            </a:endParaRPr>
          </a:p>
          <a:p>
            <a:pPr lvl="0">
              <a:buClr>
                <a:srgbClr val="B71E42"/>
              </a:buClr>
            </a:pPr>
            <a:endParaRPr lang="nb-NO" sz="1600" dirty="0">
              <a:solidFill>
                <a:prstClr val="black"/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815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Bestilling av datagrunnlag for forskning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27350" y="2060848"/>
            <a:ext cx="7283450" cy="4032448"/>
          </a:xfrm>
        </p:spPr>
        <p:txBody>
          <a:bodyPr>
            <a:normAutofit fontScale="85000" lnSpcReduction="10000"/>
          </a:bodyPr>
          <a:lstStyle/>
          <a:p>
            <a:r>
              <a:rPr lang="nb-NO" dirty="0"/>
              <a:t>Kildemateriale - datagrunnlag – hva finnes og hvor finnes det? </a:t>
            </a:r>
          </a:p>
          <a:p>
            <a:r>
              <a:rPr lang="nb-NO" dirty="0"/>
              <a:t>Katalogene er inngangsporten til kildene -  for tabelluttrekk fra registre og fagsystemer, vil det si  – tekniske metadata - </a:t>
            </a:r>
            <a:r>
              <a:rPr lang="nb-NO" dirty="0">
                <a:hlinkClick r:id="rId2" action="ppaction://hlinkpres?slideindex=1&amp;slidetitle="/>
              </a:rPr>
              <a:t>ADDML-filene</a:t>
            </a:r>
            <a:endParaRPr lang="nb-NO" dirty="0"/>
          </a:p>
          <a:p>
            <a:r>
              <a:rPr lang="nb-NO" dirty="0"/>
              <a:t>Mange forskningsmiljøer har stor kompetanse på å ’lese’ tekniske metadata, men arkivdepotene må kunne gi ytterligere veiledning </a:t>
            </a:r>
          </a:p>
          <a:p>
            <a:r>
              <a:rPr lang="nb-NO" dirty="0"/>
              <a:t>Analysegrunnlag – datasett – skreddersydd for et gitt forskningsformål </a:t>
            </a:r>
          </a:p>
          <a:p>
            <a:pPr lvl="1"/>
            <a:r>
              <a:rPr lang="nb-NO" dirty="0"/>
              <a:t>Populasjon</a:t>
            </a:r>
          </a:p>
          <a:p>
            <a:pPr lvl="1"/>
            <a:r>
              <a:rPr lang="nb-NO" dirty="0"/>
              <a:t>Et sett av variable </a:t>
            </a:r>
          </a:p>
          <a:p>
            <a:r>
              <a:rPr lang="nb-NO" dirty="0"/>
              <a:t>Tilrettelegging og koblinger – deretter av-identifisering eller anonymisering</a:t>
            </a:r>
          </a:p>
          <a:p>
            <a:r>
              <a:rPr lang="nb-NO" sz="2400" dirty="0"/>
              <a:t>Er arkivdepotene forberedt på denne formen for etterspørsel?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3918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454275" y="433591"/>
            <a:ext cx="7283450" cy="1368152"/>
          </a:xfrm>
        </p:spPr>
        <p:txBody>
          <a:bodyPr>
            <a:normAutofit fontScale="90000"/>
          </a:bodyPr>
          <a:lstStyle/>
          <a:p>
            <a:r>
              <a:rPr lang="nb-NO" dirty="0"/>
              <a:t>Riksrevisjonens undersøkelse av oppfølging av ungdom utenfor opplæring og arbeid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071664" y="2348880"/>
            <a:ext cx="7283450" cy="3744416"/>
          </a:xfrm>
        </p:spPr>
        <p:txBody>
          <a:bodyPr>
            <a:normAutofit lnSpcReduction="10000"/>
          </a:bodyPr>
          <a:lstStyle/>
          <a:p>
            <a:r>
              <a:rPr lang="nb-NO" dirty="0">
                <a:hlinkClick r:id="rId2"/>
              </a:rPr>
              <a:t>Dokument 3:9 (2015 – 2016)</a:t>
            </a:r>
            <a:endParaRPr lang="nb-NO" dirty="0"/>
          </a:p>
          <a:p>
            <a:r>
              <a:rPr lang="nb-NO" dirty="0"/>
              <a:t>Datagrunnlag – individdata - hentet fra OTTO – fylkeskommunenes fagsystem for oppfølgingstjenesten</a:t>
            </a:r>
          </a:p>
          <a:p>
            <a:pPr lvl="1"/>
            <a:r>
              <a:rPr lang="nb-NO" dirty="0"/>
              <a:t>«Populasjonen til undersøkelsen er ungdommer som har en statuskode i OTTO som viser at oppfølgingstjenesten arbeider med ungdommen (oppfølging og veiledning), og/eller at ungdommen befinner seg i tiltak i form av et arbeidsrettet NAV-tiltak, et fylkeskommunalt tiltak eller et kombinasjonstiltak» (s. 41)</a:t>
            </a:r>
          </a:p>
          <a:p>
            <a:r>
              <a:rPr lang="nb-NO" dirty="0"/>
              <a:t>Populasjonen omfatter 67 784 personer, dvs. dette er antallet som oppfyller kriteriene for populasjonen</a:t>
            </a:r>
          </a:p>
        </p:txBody>
      </p:sp>
    </p:spTree>
    <p:extLst>
      <p:ext uri="{BB962C8B-B14F-4D97-AF65-F5344CB8AC3E}">
        <p14:creationId xmlns:p14="http://schemas.microsoft.com/office/powerpoint/2010/main" val="3930255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454275" y="496344"/>
            <a:ext cx="7283450" cy="1080120"/>
          </a:xfrm>
        </p:spPr>
        <p:txBody>
          <a:bodyPr>
            <a:normAutofit fontScale="90000"/>
          </a:bodyPr>
          <a:lstStyle/>
          <a:p>
            <a:r>
              <a:rPr lang="nb-NO" dirty="0"/>
              <a:t>‘Evig rikdom?’ - utvikling av inntektsnivå og inntektsfordeling i Norge de siste 150 år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dirty="0"/>
              <a:t>Et forskningsprosjekt i regi av SSB (omtalt i Forskerforum 9/2014) </a:t>
            </a:r>
          </a:p>
          <a:p>
            <a:r>
              <a:rPr lang="nb-NO" sz="1800" dirty="0"/>
              <a:t>‘Det vi vil finne ut er om de personene som er rike ett år, er de samme som er rike året etterpå’, </a:t>
            </a:r>
            <a:r>
              <a:rPr lang="nb-NO" sz="1800" dirty="0">
                <a:hlinkClick r:id="rId2"/>
              </a:rPr>
              <a:t>Rolf Aaberge</a:t>
            </a:r>
            <a:r>
              <a:rPr lang="nb-NO" sz="1800" dirty="0"/>
              <a:t>, prosjektleder (Forskerforum, november 2014) </a:t>
            </a:r>
          </a:p>
          <a:p>
            <a:r>
              <a:rPr lang="nb-NO" sz="1800" dirty="0"/>
              <a:t>Metodisk: Moderne registerdata kobles med historiske data om formues- og inntektsfordeling </a:t>
            </a:r>
          </a:p>
          <a:p>
            <a:r>
              <a:rPr lang="nb-NO" sz="1800" dirty="0"/>
              <a:t>For perioden fra 1967 benyttes mikrodata i registre:</a:t>
            </a:r>
          </a:p>
          <a:p>
            <a:r>
              <a:rPr lang="nb-NO" sz="1800" dirty="0"/>
              <a:t>Inntektene til hvert enkelt individ følges år etter år gjennom maksimalt 45 år, dvs. paneldata basert på Ligningsregisteret</a:t>
            </a:r>
          </a:p>
        </p:txBody>
      </p:sp>
    </p:spTree>
    <p:extLst>
      <p:ext uri="{BB962C8B-B14F-4D97-AF65-F5344CB8AC3E}">
        <p14:creationId xmlns:p14="http://schemas.microsoft.com/office/powerpoint/2010/main" val="124901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2293525" y="444008"/>
            <a:ext cx="7242264" cy="774763"/>
          </a:xfrm>
        </p:spPr>
        <p:txBody>
          <a:bodyPr>
            <a:normAutofit fontScale="90000"/>
          </a:bodyPr>
          <a:lstStyle/>
          <a:p>
            <a:r>
              <a:rPr lang="nb-NO" dirty="0"/>
              <a:t>Eget forskningsprosjekt – tema, kilder og analysemetode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2396068" y="2348881"/>
            <a:ext cx="7408333" cy="3777283"/>
          </a:xfrm>
        </p:spPr>
        <p:txBody>
          <a:bodyPr>
            <a:normAutofit fontScale="62500" lnSpcReduction="20000"/>
          </a:bodyPr>
          <a:lstStyle/>
          <a:p>
            <a:r>
              <a:rPr lang="nb-NO" dirty="0"/>
              <a:t>Selvvalgt forskning i Arkivverket</a:t>
            </a:r>
          </a:p>
          <a:p>
            <a:r>
              <a:rPr lang="nb-NO" dirty="0"/>
              <a:t>Digitale kilder – registerdata </a:t>
            </a:r>
          </a:p>
          <a:p>
            <a:r>
              <a:rPr lang="nb-NO" dirty="0"/>
              <a:t>Så lang historikk som kildegrunnlaget tillater</a:t>
            </a:r>
          </a:p>
          <a:p>
            <a:r>
              <a:rPr lang="nb-NO" dirty="0"/>
              <a:t>Metode var sentralt</a:t>
            </a:r>
          </a:p>
          <a:p>
            <a:r>
              <a:rPr lang="nb-NO" dirty="0"/>
              <a:t>‘Det postindustrielle arbeidsmarkedet’ </a:t>
            </a:r>
          </a:p>
          <a:p>
            <a:pPr lvl="1"/>
            <a:r>
              <a:rPr lang="nb-NO" dirty="0"/>
              <a:t>Kjønns – , generasjons– og geografisk perspektiv </a:t>
            </a:r>
          </a:p>
          <a:p>
            <a:pPr lvl="1"/>
            <a:r>
              <a:rPr lang="nb-NO" dirty="0"/>
              <a:t>Observasjonsperiode 1967 – 2008 </a:t>
            </a:r>
          </a:p>
          <a:p>
            <a:pPr lvl="1"/>
            <a:r>
              <a:rPr lang="nb-NO" dirty="0"/>
              <a:t>Populasjon – alle personer født 1937 - 1958</a:t>
            </a:r>
          </a:p>
          <a:p>
            <a:r>
              <a:rPr lang="nb-NO" dirty="0"/>
              <a:t>Datagrunnlagets art er slik at kvantitativ analyse er naturlig:</a:t>
            </a:r>
          </a:p>
          <a:p>
            <a:pPr lvl="1"/>
            <a:r>
              <a:rPr lang="nb-NO" dirty="0"/>
              <a:t>Korrelasjonsanalyse - avdekker samvariasjon mellom variable </a:t>
            </a:r>
          </a:p>
          <a:p>
            <a:pPr lvl="1"/>
            <a:r>
              <a:rPr lang="nb-NO" dirty="0"/>
              <a:t>Regresjonsanalyse - skiller mellom variabler som forklarer og variabler som blir forklart og mål for styrken på årsakseffekten</a:t>
            </a:r>
          </a:p>
          <a:p>
            <a:r>
              <a:rPr lang="nb-NO" dirty="0"/>
              <a:t>Dette er betingelser som er styrende og retningsgivende for å identifisere aktuelle datakilder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6106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Design av analysegrunnlaget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Valget står mellom:</a:t>
            </a:r>
          </a:p>
          <a:p>
            <a:pPr lvl="1"/>
            <a:r>
              <a:rPr lang="nb-NO" dirty="0"/>
              <a:t>Tverrsnittsdata</a:t>
            </a:r>
          </a:p>
          <a:p>
            <a:pPr lvl="1"/>
            <a:r>
              <a:rPr lang="nb-NO" dirty="0"/>
              <a:t>Tidsseriedata</a:t>
            </a:r>
          </a:p>
          <a:p>
            <a:pPr lvl="1"/>
            <a:r>
              <a:rPr lang="nb-NO" dirty="0"/>
              <a:t>Paneldata</a:t>
            </a:r>
          </a:p>
          <a:p>
            <a:r>
              <a:rPr lang="nb-NO" dirty="0"/>
              <a:t>Mitt valg er paneldata – de samme enhetene (observasjonene) skal følges over en gitt periode, i dette tilfellet gjennom 20 år fra 30 år t.o.m. 50 år </a:t>
            </a:r>
          </a:p>
          <a:p>
            <a:r>
              <a:rPr lang="nb-NO" dirty="0"/>
              <a:t>Enheten er det enkelte individ </a:t>
            </a:r>
          </a:p>
          <a:p>
            <a:r>
              <a:rPr lang="nb-NO" dirty="0"/>
              <a:t>Datagrunnlaget: </a:t>
            </a:r>
          </a:p>
          <a:p>
            <a:pPr lvl="1"/>
            <a:r>
              <a:rPr lang="nb-NO" dirty="0"/>
              <a:t>Det sentrale folketrygdsystem 1967 - 2008</a:t>
            </a:r>
          </a:p>
          <a:p>
            <a:pPr lvl="1"/>
            <a:r>
              <a:rPr lang="nb-NO" dirty="0"/>
              <a:t>Ligningsregisteret – utvalgte årganger</a:t>
            </a:r>
          </a:p>
          <a:p>
            <a:pPr lvl="1"/>
            <a:r>
              <a:rPr lang="nb-NO" dirty="0"/>
              <a:t>Standarder for kommuneklassifisering   </a:t>
            </a:r>
          </a:p>
          <a:p>
            <a:pPr marL="457200" lvl="1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9007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Fra hypoteser og modellformulering til ferdig datagrunnlag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Nullhypotese og alternative hypoteser</a:t>
            </a:r>
          </a:p>
          <a:p>
            <a:r>
              <a:rPr lang="nb-NO" dirty="0"/>
              <a:t>Regresjonsanalyse forutsetter en avhengig variabel – det som skal forklares, resultatet (Y)</a:t>
            </a:r>
          </a:p>
          <a:p>
            <a:r>
              <a:rPr lang="nb-NO" dirty="0"/>
              <a:t>En eller flere uavhengige variable (X)– som forklarer resultatet </a:t>
            </a:r>
          </a:p>
          <a:p>
            <a:r>
              <a:rPr lang="nb-NO" dirty="0"/>
              <a:t>Operasjonalisering i en datamatrise som skal inneholde en nærmere definert populasjon …</a:t>
            </a:r>
          </a:p>
          <a:p>
            <a:r>
              <a:rPr lang="nb-NO" dirty="0"/>
              <a:t>og nærmere definerte variable</a:t>
            </a:r>
          </a:p>
          <a:p>
            <a:r>
              <a:rPr lang="nb-NO" dirty="0"/>
              <a:t>Analysevariable og tekniske variable, for eksempel for grupperingsformål</a:t>
            </a:r>
          </a:p>
          <a:p>
            <a:r>
              <a:rPr lang="nb-NO" dirty="0"/>
              <a:t>Analysevariablene må være numeriske</a:t>
            </a:r>
          </a:p>
        </p:txBody>
      </p:sp>
    </p:spTree>
    <p:extLst>
      <p:ext uri="{BB962C8B-B14F-4D97-AF65-F5344CB8AC3E}">
        <p14:creationId xmlns:p14="http://schemas.microsoft.com/office/powerpoint/2010/main" val="2495703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Årsaksdiagram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2396068" y="2420889"/>
            <a:ext cx="7408333" cy="3705275"/>
          </a:xfrm>
        </p:spPr>
        <p:txBody>
          <a:bodyPr>
            <a:normAutofit/>
          </a:bodyPr>
          <a:lstStyle/>
          <a:p>
            <a:endParaRPr lang="nb-NO" dirty="0"/>
          </a:p>
          <a:p>
            <a:r>
              <a:rPr lang="nb-NO" dirty="0"/>
              <a:t>Teoretisk forklaringsmodell med foreløpige svar </a:t>
            </a:r>
          </a:p>
          <a:p>
            <a:pPr lvl="1"/>
            <a:r>
              <a:rPr lang="nb-NO" dirty="0"/>
              <a:t>En avhengig variabel – resultatet som skal forklares</a:t>
            </a:r>
          </a:p>
          <a:p>
            <a:pPr lvl="1"/>
            <a:r>
              <a:rPr lang="nb-NO" dirty="0"/>
              <a:t>I utgangspunktet 5 forklaringsvariable</a:t>
            </a:r>
          </a:p>
          <a:p>
            <a:pPr lvl="1"/>
            <a:r>
              <a:rPr lang="nb-NO" dirty="0"/>
              <a:t>årsaksdiagram</a:t>
            </a:r>
          </a:p>
          <a:p>
            <a:pPr lvl="1"/>
            <a:r>
              <a:rPr lang="nb-NO" dirty="0"/>
              <a:t>Senere justert til 3 forklaringsvariable </a:t>
            </a:r>
          </a:p>
          <a:p>
            <a:r>
              <a:rPr lang="nb-NO" dirty="0"/>
              <a:t>Analyse – testing av hypotesene på empirisk materiale</a:t>
            </a:r>
          </a:p>
        </p:txBody>
      </p:sp>
    </p:spTree>
    <p:extLst>
      <p:ext uri="{BB962C8B-B14F-4D97-AF65-F5344CB8AC3E}">
        <p14:creationId xmlns:p14="http://schemas.microsoft.com/office/powerpoint/2010/main" val="19730279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Analyse og resultater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2396068" y="2348881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nb-NO" dirty="0"/>
              <a:t>Modellen har forklaringskraft</a:t>
            </a:r>
          </a:p>
          <a:p>
            <a:pPr lvl="1"/>
            <a:r>
              <a:rPr lang="nb-NO" dirty="0"/>
              <a:t>Kjønn er den viktigste forklaringsvariabelen </a:t>
            </a:r>
          </a:p>
          <a:p>
            <a:pPr lvl="1"/>
            <a:r>
              <a:rPr lang="nb-NO" dirty="0"/>
              <a:t>Kjønn er den viktigste forklaringsvariabelen uansett geografisk nivå</a:t>
            </a:r>
          </a:p>
          <a:p>
            <a:pPr lvl="2"/>
            <a:r>
              <a:rPr lang="nb-NO" dirty="0"/>
              <a:t>Effekten av kjønn er negativ overalt</a:t>
            </a:r>
          </a:p>
          <a:p>
            <a:pPr lvl="2"/>
            <a:r>
              <a:rPr lang="nb-NO" dirty="0"/>
              <a:t>Klare variasjoner mellom kommuner</a:t>
            </a:r>
          </a:p>
          <a:p>
            <a:pPr lvl="1"/>
            <a:r>
              <a:rPr lang="nb-NO" dirty="0"/>
              <a:t>Generasjon har forklaringskraft</a:t>
            </a:r>
          </a:p>
          <a:p>
            <a:pPr lvl="2"/>
            <a:r>
              <a:rPr lang="nb-NO" dirty="0"/>
              <a:t>Effekten er positiv og tilnærmet lineær</a:t>
            </a:r>
          </a:p>
          <a:p>
            <a:pPr lvl="1"/>
            <a:r>
              <a:rPr lang="nb-NO" dirty="0"/>
              <a:t>Geografisk mobilitet har ikke forklaringskraft</a:t>
            </a:r>
          </a:p>
          <a:p>
            <a:pPr lvl="2"/>
            <a:r>
              <a:rPr lang="nb-NO" dirty="0"/>
              <a:t>Variabelen ikke godt nok operasjonalisert </a:t>
            </a:r>
          </a:p>
          <a:p>
            <a:pPr lvl="1"/>
            <a:r>
              <a:rPr lang="nb-NO" dirty="0"/>
              <a:t>Antall barn var ikke godt nok operasjonalisert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671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Definisjoner og begreper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1600" dirty="0" err="1"/>
              <a:t>Arkivenes</a:t>
            </a:r>
            <a:r>
              <a:rPr lang="en-US" sz="1600" dirty="0"/>
              <a:t> </a:t>
            </a:r>
            <a:r>
              <a:rPr lang="en-US" sz="1600" dirty="0" err="1"/>
              <a:t>livssyklus</a:t>
            </a:r>
            <a:endParaRPr lang="en-US" sz="1600" dirty="0"/>
          </a:p>
          <a:p>
            <a:pPr lvl="2"/>
            <a:r>
              <a:rPr lang="en-US" sz="1600" dirty="0" err="1"/>
              <a:t>arkivdanningsfase</a:t>
            </a:r>
            <a:r>
              <a:rPr lang="en-US" sz="1600" dirty="0"/>
              <a:t> – (</a:t>
            </a:r>
            <a:r>
              <a:rPr lang="en-US" sz="1600" dirty="0" err="1"/>
              <a:t>bortsettingsfase</a:t>
            </a:r>
            <a:r>
              <a:rPr lang="en-US" sz="1600" dirty="0"/>
              <a:t>) – </a:t>
            </a:r>
            <a:r>
              <a:rPr lang="en-US" sz="1600" dirty="0" err="1"/>
              <a:t>depotfase</a:t>
            </a:r>
            <a:endParaRPr lang="en-US" sz="1600" dirty="0"/>
          </a:p>
          <a:p>
            <a:pPr lvl="2"/>
            <a:r>
              <a:rPr lang="nb-NO" sz="1600" dirty="0"/>
              <a:t>i praksis finnes det mengder av bortsatte digitale arkiver – ‘etterslepet’, jf. </a:t>
            </a:r>
            <a:r>
              <a:rPr lang="nb-NO" sz="1600" dirty="0" err="1">
                <a:hlinkClick r:id="rId2"/>
              </a:rPr>
              <a:t>Samdok</a:t>
            </a:r>
            <a:r>
              <a:rPr lang="nb-NO" sz="1600" dirty="0">
                <a:hlinkClick r:id="rId2"/>
              </a:rPr>
              <a:t>-rapport 2014/2 </a:t>
            </a:r>
            <a:endParaRPr lang="en-US" sz="1600" dirty="0"/>
          </a:p>
          <a:p>
            <a:r>
              <a:rPr lang="nb-NO" sz="1600" dirty="0"/>
              <a:t>Proveniensprinsippet </a:t>
            </a:r>
          </a:p>
          <a:p>
            <a:pPr lvl="2"/>
            <a:r>
              <a:rPr lang="nb-NO" sz="1600" dirty="0">
                <a:hlinkClick r:id="rId3"/>
              </a:rPr>
              <a:t>Arkivforskriften § 20</a:t>
            </a:r>
            <a:r>
              <a:rPr lang="nb-NO" sz="1600" dirty="0"/>
              <a:t>: </a:t>
            </a:r>
            <a:r>
              <a:rPr lang="nb-NO" sz="1600" i="1" dirty="0"/>
              <a:t>‘</a:t>
            </a:r>
            <a:r>
              <a:rPr lang="nn-NO" i="1" dirty="0"/>
              <a:t>Arkiv som blir avleverte til arkivdepot, skal vere ordna etter opphav. Den opphavlege ordenen og indre samanhengen i kvart enkelt arkiv skal så langt som mogleg haldast ved lag’</a:t>
            </a:r>
          </a:p>
          <a:p>
            <a:pPr lvl="2"/>
            <a:r>
              <a:rPr lang="nb-NO" sz="1600" dirty="0"/>
              <a:t>eks. fagsystem – </a:t>
            </a:r>
            <a:r>
              <a:rPr lang="nb-NO" sz="1600" dirty="0">
                <a:hlinkClick r:id="rId4" action="ppaction://hlinkfile"/>
              </a:rPr>
              <a:t>ER-diagram </a:t>
            </a:r>
            <a:endParaRPr lang="nb-NO" sz="1600" dirty="0"/>
          </a:p>
          <a:p>
            <a:r>
              <a:rPr lang="nb-NO" sz="1600" dirty="0"/>
              <a:t>Dokument: </a:t>
            </a:r>
            <a:r>
              <a:rPr lang="nb-NO" sz="1600" i="1" dirty="0"/>
              <a:t>‘Logisk avgrenset informasjonsmengde som er lagret på et medium for senere lesing, lytting, fremvisning eller overføring</a:t>
            </a:r>
            <a:r>
              <a:rPr lang="nb-NO" sz="1600" dirty="0"/>
              <a:t>’ (</a:t>
            </a:r>
            <a:r>
              <a:rPr lang="nb-NO" sz="1600" dirty="0" err="1"/>
              <a:t>Arkl</a:t>
            </a:r>
            <a:r>
              <a:rPr lang="nb-NO" sz="1600" dirty="0"/>
              <a:t>. §2, </a:t>
            </a:r>
            <a:r>
              <a:rPr lang="nb-NO" sz="1600" dirty="0" err="1"/>
              <a:t>Fvtl</a:t>
            </a:r>
            <a:r>
              <a:rPr lang="nb-NO" sz="1600" dirty="0"/>
              <a:t>. §2f, </a:t>
            </a:r>
            <a:r>
              <a:rPr lang="nb-NO" sz="1600" dirty="0" err="1"/>
              <a:t>Offtl</a:t>
            </a:r>
            <a:r>
              <a:rPr lang="nb-NO" sz="1600" dirty="0"/>
              <a:t>. §4). </a:t>
            </a:r>
          </a:p>
          <a:p>
            <a:pPr lvl="1"/>
            <a:r>
              <a:rPr lang="nb-NO" sz="1300" dirty="0">
                <a:hlinkClick r:id="rId5" action="ppaction://hlinkfile"/>
              </a:rPr>
              <a:t>Ligningsregisteret 1970 </a:t>
            </a:r>
            <a:r>
              <a:rPr lang="nb-NO" sz="1300" dirty="0"/>
              <a:t>– må brukes maskinelt</a:t>
            </a:r>
          </a:p>
          <a:p>
            <a:pPr lvl="1"/>
            <a:r>
              <a:rPr lang="nb-NO" sz="1300" dirty="0"/>
              <a:t>‘Fulltekstdokument’ – et uoffisielt begrep som er avgrenset til ‘A4-arket’ – noe som må brukes visuelt</a:t>
            </a:r>
          </a:p>
          <a:p>
            <a:r>
              <a:rPr lang="nb-NO" sz="1600" dirty="0"/>
              <a:t>Råderett</a:t>
            </a:r>
          </a:p>
          <a:p>
            <a:pPr lvl="1"/>
            <a:r>
              <a:rPr lang="nb-NO" sz="1200" dirty="0"/>
              <a:t>Deponering - </a:t>
            </a:r>
            <a:r>
              <a:rPr lang="nb-NO" sz="1200" dirty="0">
                <a:solidFill>
                  <a:prstClr val="black"/>
                </a:solidFill>
              </a:rPr>
              <a:t>overføring av eldre og avsluttede arkiver til arkivdepot –  arkivskaper beholder råderetten</a:t>
            </a:r>
          </a:p>
          <a:p>
            <a:pPr lvl="1"/>
            <a:r>
              <a:rPr lang="nb-NO" sz="1200" dirty="0">
                <a:solidFill>
                  <a:prstClr val="black"/>
                </a:solidFill>
              </a:rPr>
              <a:t>Avlevering - overføring av eldre og avsluttede arkiver til arkivdepot – arkivdepot overtar råderetten</a:t>
            </a:r>
          </a:p>
          <a:p>
            <a:r>
              <a:rPr lang="nb-NO" sz="1600" dirty="0">
                <a:solidFill>
                  <a:prstClr val="black"/>
                </a:solidFill>
              </a:rPr>
              <a:t>Innlevering – fellesbegrep for avlevering og deponering </a:t>
            </a:r>
            <a:endParaRPr lang="nb-NO" sz="1600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709697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Regionale og lokale forskjeller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Styrken på effekten varierer sterkt mellom kommuner – </a:t>
            </a:r>
          </a:p>
          <a:p>
            <a:r>
              <a:rPr lang="nb-NO" dirty="0"/>
              <a:t>Temakart, jf. side 137 i ‘Digital </a:t>
            </a:r>
            <a:r>
              <a:rPr lang="nb-NO" dirty="0" err="1"/>
              <a:t>archives</a:t>
            </a:r>
            <a:r>
              <a:rPr lang="nb-NO" dirty="0"/>
              <a:t> …’</a:t>
            </a:r>
          </a:p>
          <a:p>
            <a:r>
              <a:rPr lang="nb-NO" dirty="0"/>
              <a:t>Fremdeles en lang vei å gå i mange lokalsamfunn før kvinner og menn har omtrent samme grad av yrkesaktivitet </a:t>
            </a:r>
          </a:p>
          <a:p>
            <a:r>
              <a:rPr lang="nb-NO" dirty="0"/>
              <a:t>Næringsstrukturen  i  den enkelte kommune  har betydning </a:t>
            </a:r>
          </a:p>
          <a:p>
            <a:pPr lvl="1"/>
            <a:r>
              <a:rPr lang="nb-NO" dirty="0"/>
              <a:t>‘tjenesteytende næringer’ </a:t>
            </a:r>
            <a:r>
              <a:rPr lang="nb-NO" dirty="0" err="1"/>
              <a:t>samvarierer</a:t>
            </a:r>
            <a:r>
              <a:rPr lang="nb-NO" dirty="0"/>
              <a:t> med kvinners yrkesdeltakelse</a:t>
            </a:r>
          </a:p>
          <a:p>
            <a:pPr lvl="1"/>
            <a:r>
              <a:rPr lang="nb-NO" dirty="0"/>
              <a:t>‘sentralitet’ ser ut til å bety mindre</a:t>
            </a:r>
          </a:p>
          <a:p>
            <a:r>
              <a:rPr lang="nb-NO" dirty="0"/>
              <a:t>Lokal kultur, holdninger, tradisjoner  - ‘ikke – kvantifiserbare størrelser’ – styrende for mange kvinners valg </a:t>
            </a:r>
          </a:p>
          <a:p>
            <a:r>
              <a:rPr lang="nb-NO" dirty="0"/>
              <a:t>Lokale forskjeller samsvarer godt med SSB likestillingsindeks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3931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Erfaringer med datagrunnlaget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Skapt for administrative formål </a:t>
            </a:r>
          </a:p>
          <a:p>
            <a:pPr lvl="1"/>
            <a:r>
              <a:rPr lang="nb-NO" dirty="0"/>
              <a:t>Sekundær bruk (informasjonsverdien) utløser noen valg</a:t>
            </a:r>
          </a:p>
          <a:p>
            <a:pPr lvl="1"/>
            <a:r>
              <a:rPr lang="nb-NO" dirty="0"/>
              <a:t>Entitetsforskjeller – person vs. skattyter</a:t>
            </a:r>
          </a:p>
          <a:p>
            <a:pPr lvl="1"/>
            <a:r>
              <a:rPr lang="nb-NO" dirty="0"/>
              <a:t>Noen variable ble utilstrekkelig operasjonalisert mens andre var helt uproblematiske</a:t>
            </a:r>
          </a:p>
          <a:p>
            <a:pPr lvl="1"/>
            <a:r>
              <a:rPr lang="nb-NO" dirty="0"/>
              <a:t>Ingen problemer med å etablere populasjon og sette sammen paneldata</a:t>
            </a:r>
          </a:p>
          <a:p>
            <a:pPr lvl="1"/>
            <a:r>
              <a:rPr lang="nb-NO" dirty="0"/>
              <a:t>God konsistens og koblingskvalitet internt i systemer og mellom systemer  </a:t>
            </a:r>
          </a:p>
          <a:p>
            <a:pPr lvl="1"/>
            <a:r>
              <a:rPr lang="nb-NO" dirty="0"/>
              <a:t>Migreringsstrategien fungerer </a:t>
            </a:r>
          </a:p>
          <a:p>
            <a:pPr lvl="1"/>
            <a:r>
              <a:rPr lang="nb-NO" dirty="0"/>
              <a:t>Ikke nødvendig å gjenskape hele systemer</a:t>
            </a:r>
          </a:p>
          <a:p>
            <a:pPr lvl="1"/>
            <a:r>
              <a:rPr lang="nb-NO" dirty="0"/>
              <a:t>Sammenlignbarhet over tid? </a:t>
            </a:r>
          </a:p>
          <a:p>
            <a:pPr lvl="1"/>
            <a:r>
              <a:rPr lang="nb-NO" dirty="0"/>
              <a:t>Sammenlignbarhet for entiteter? 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027191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EF1CE4-8929-44BC-867E-594FFCBE5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640" y="908720"/>
            <a:ext cx="7283450" cy="792088"/>
          </a:xfrm>
        </p:spPr>
        <p:txBody>
          <a:bodyPr>
            <a:normAutofit fontScale="90000"/>
          </a:bodyPr>
          <a:lstStyle/>
          <a:p>
            <a:r>
              <a:rPr lang="nb-NO" dirty="0"/>
              <a:t>Fremtidig etterspørsel av digitale kilder– en kikk inn i glasskula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87C580-E519-4048-A58E-1183C8DE0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350" y="1916832"/>
            <a:ext cx="7283450" cy="43204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b-NO" sz="1400" dirty="0"/>
              <a:t>‘Vi vet ikke hva forskerne vil etterspørre i fremtiden’ - men vi famler ikke helt i blinde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Har vi grunn til å tro at det vil bli så veldig mye annerledes enn i dag?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Vi har mye empiri å bygge på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Vi bruker f.eks. store ressurser på å digitalisere og transkribere analoge kilder, men prioriterer bare visse typer kilder. Dette er bla. basert på historisk etterspørsel, og ut fra en forventning om at denne etterspørselen vil fortsette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Vi kan være ganske sikre på at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strukturerte data vil være etterspurt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individdata vil være etterspurt 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data vil bli brukt til helt andre formål enn de ble innsamlet for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at datakildene vil bli sammenstilt (koblet) 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at historikere alltid vil etterspørre primærkildene 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at informasjonsverdien vil være etterspurt</a:t>
            </a:r>
          </a:p>
          <a:p>
            <a:pPr lvl="1">
              <a:lnSpc>
                <a:spcPct val="100000"/>
              </a:lnSpc>
            </a:pPr>
            <a:r>
              <a:rPr lang="nb-NO" sz="1000" dirty="0"/>
              <a:t>kilder som ikke er normative vil bli etterspurt</a:t>
            </a:r>
          </a:p>
          <a:p>
            <a:pPr lvl="1">
              <a:lnSpc>
                <a:spcPct val="100000"/>
              </a:lnSpc>
            </a:pPr>
            <a:r>
              <a:rPr lang="nb-NO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Forskere (historikere og andre) vil i utgangspunktet stille helt andre og nye spørsmål til datagrunnlaget – spørsmål som </a:t>
            </a:r>
            <a:r>
              <a:rPr lang="nb-NO" sz="1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ikke </a:t>
            </a:r>
            <a:r>
              <a:rPr lang="nb-NO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har vært stilt før </a:t>
            </a:r>
            <a:endParaRPr lang="nb-NO" sz="1000" dirty="0"/>
          </a:p>
          <a:p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61155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892AD8-64F0-4D71-96E2-2BC7DFDE6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Fremtidig etterspørsel av digitale kilder,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802276-8ACC-4D15-A366-B58F16FA0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nb-NO" sz="1600" dirty="0"/>
              <a:t>‘Bindestreks-historie’ -  også i fremtiden</a:t>
            </a:r>
          </a:p>
          <a:p>
            <a:pPr lvl="1">
              <a:lnSpc>
                <a:spcPct val="100000"/>
              </a:lnSpc>
            </a:pPr>
            <a:r>
              <a:rPr lang="nb-NO" sz="1600" dirty="0"/>
              <a:t>Sosialhistorie, kjønnshistorie, migrasjonshistorie, lokalhistorie, krigshistorie, næringslivshistorie mm</a:t>
            </a:r>
          </a:p>
          <a:p>
            <a:pPr lvl="1">
              <a:lnSpc>
                <a:spcPct val="100000"/>
              </a:lnSpc>
            </a:pPr>
            <a:r>
              <a:rPr lang="nb-NO" sz="1600" dirty="0"/>
              <a:t>Nye tema foran bindestreken  </a:t>
            </a:r>
          </a:p>
          <a:p>
            <a:pPr>
              <a:lnSpc>
                <a:spcPct val="100000"/>
              </a:lnSpc>
            </a:pPr>
            <a:r>
              <a:rPr lang="nb-NO" sz="1600" dirty="0"/>
              <a:t>Arkivdepotene påvirker kildetilfanget gjennom regelverk og bevaringspraksis. Vi må unngå å legge begrensinger for fremtidig forskning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nb-NO" sz="1600" dirty="0"/>
              <a:t>Arkivdepotene kan ikke </a:t>
            </a:r>
            <a:r>
              <a:rPr lang="nb-NO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ensidig legge til rette for at det bare er egenforvaltningen fremtidens forskere skal få lov å forske på  </a:t>
            </a:r>
            <a:endParaRPr lang="nb-N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b-NO" dirty="0"/>
              <a:t>Det er ikke slik at Google gjør forskning overflødig </a:t>
            </a:r>
            <a:r>
              <a:rPr lang="nb-NO"/>
              <a:t>- heldigvis </a:t>
            </a:r>
            <a:r>
              <a:rPr lang="nb-NO">
                <a:sym typeface="Wingdings" panose="05000000000000000000" pitchFamily="2" charset="2"/>
              </a:rPr>
              <a:t>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587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950464" y="836712"/>
            <a:ext cx="7283450" cy="792088"/>
          </a:xfrm>
        </p:spPr>
        <p:txBody>
          <a:bodyPr>
            <a:normAutofit fontScale="90000"/>
          </a:bodyPr>
          <a:lstStyle/>
          <a:p>
            <a:r>
              <a:rPr lang="nb-NO" dirty="0"/>
              <a:t>Hovedgrupper av digitalt arkivmateriale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27350" y="1772816"/>
            <a:ext cx="7283450" cy="4392488"/>
          </a:xfrm>
        </p:spPr>
        <p:txBody>
          <a:bodyPr>
            <a:normAutofit fontScale="77500" lnSpcReduction="20000"/>
          </a:bodyPr>
          <a:lstStyle/>
          <a:p>
            <a:r>
              <a:rPr lang="nb-NO" dirty="0"/>
              <a:t>Internadministrative systemer</a:t>
            </a:r>
          </a:p>
          <a:p>
            <a:pPr lvl="1"/>
            <a:r>
              <a:rPr lang="nb-NO" dirty="0"/>
              <a:t>Journalførings-/sak/arkivsystemer (NOARK)</a:t>
            </a:r>
          </a:p>
          <a:p>
            <a:pPr lvl="1"/>
            <a:r>
              <a:rPr lang="nb-NO" dirty="0"/>
              <a:t>Andre internadministrative systemer (regnskap, lønn, personal, tidsregistrering mm.)</a:t>
            </a:r>
          </a:p>
          <a:p>
            <a:r>
              <a:rPr lang="nb-NO" dirty="0"/>
              <a:t>Registre/fagsystemer </a:t>
            </a:r>
          </a:p>
          <a:p>
            <a:pPr lvl="1"/>
            <a:r>
              <a:rPr lang="nb-NO" dirty="0"/>
              <a:t>nasjonale/etatsvise administrative registre </a:t>
            </a:r>
          </a:p>
          <a:p>
            <a:pPr lvl="1"/>
            <a:r>
              <a:rPr lang="nb-NO" dirty="0"/>
              <a:t>forskningsregistre og statistikkregistre</a:t>
            </a:r>
          </a:p>
          <a:p>
            <a:pPr lvl="1"/>
            <a:r>
              <a:rPr lang="nb-NO" dirty="0"/>
              <a:t>støttesystemer for spesielle typer saksbehandling f.eks. i kommunal sektor</a:t>
            </a:r>
          </a:p>
          <a:p>
            <a:r>
              <a:rPr lang="nb-NO" dirty="0"/>
              <a:t>Andre</a:t>
            </a:r>
          </a:p>
          <a:p>
            <a:r>
              <a:rPr lang="nb-NO" dirty="0"/>
              <a:t>Fellestrekk at alle systemene i gruppe 1 og 2 inneholder strukturerte data  </a:t>
            </a:r>
          </a:p>
          <a:p>
            <a:pPr lvl="2"/>
            <a:r>
              <a:rPr lang="nb-NO" dirty="0"/>
              <a:t>som i mange </a:t>
            </a:r>
            <a:r>
              <a:rPr lang="nb-NO" dirty="0">
                <a:hlinkClick r:id="rId2"/>
              </a:rPr>
              <a:t>papirbaserte kildetyper</a:t>
            </a:r>
            <a:endParaRPr lang="nb-NO" dirty="0"/>
          </a:p>
          <a:p>
            <a:pPr lvl="2"/>
            <a:r>
              <a:rPr lang="nb-NO" dirty="0"/>
              <a:t>det gjelder også systemer med fulltekstdokumenter</a:t>
            </a:r>
          </a:p>
          <a:p>
            <a:r>
              <a:rPr lang="nb-NO" dirty="0"/>
              <a:t>Denne inndelingen reflekterer også grupperingen i ‘egenforvaltning’ og ‘fagsaker’ 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4127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Registre og fagsystemer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/>
              <a:t>Mange myter og feiloppfatninger om registre og fagsystemer  </a:t>
            </a:r>
          </a:p>
          <a:p>
            <a:r>
              <a:rPr lang="nb-NO" dirty="0"/>
              <a:t>Riksrevisjonen – </a:t>
            </a:r>
            <a:r>
              <a:rPr lang="nb-NO" dirty="0">
                <a:hlinkClick r:id="rId2"/>
              </a:rPr>
              <a:t>Dokument 3:13 (2009-2010)</a:t>
            </a:r>
            <a:endParaRPr lang="nb-NO" dirty="0"/>
          </a:p>
          <a:p>
            <a:pPr lvl="1"/>
            <a:r>
              <a:rPr lang="nb-NO" dirty="0"/>
              <a:t>S. 39 – en påstand om at kommunale systemer ikke kan avleveres. Det er feil! </a:t>
            </a:r>
          </a:p>
          <a:p>
            <a:pPr lvl="1"/>
            <a:r>
              <a:rPr lang="nb-NO" dirty="0"/>
              <a:t>et stort antall registre og fagsystemer er bevart – både fra statlig og kommunal sektor – </a:t>
            </a:r>
            <a:r>
              <a:rPr lang="nb-NO"/>
              <a:t>og antallet øker</a:t>
            </a:r>
            <a:endParaRPr lang="nb-NO" dirty="0"/>
          </a:p>
          <a:p>
            <a:r>
              <a:rPr lang="nb-NO" dirty="0"/>
              <a:t>Arkivmeldingen – </a:t>
            </a:r>
            <a:r>
              <a:rPr lang="nb-NO" dirty="0">
                <a:hlinkClick r:id="rId3"/>
              </a:rPr>
              <a:t>Meld. St. 7 (2012 – 2013)</a:t>
            </a:r>
            <a:r>
              <a:rPr lang="nb-NO" dirty="0"/>
              <a:t>  </a:t>
            </a:r>
          </a:p>
          <a:p>
            <a:pPr lvl="1"/>
            <a:r>
              <a:rPr lang="nb-NO" dirty="0"/>
              <a:t>S. 99 – påstand om at ‘kommunikasjon mellom fagsystem, og mellom fagsystem og andre system i lang tid har </a:t>
            </a:r>
            <a:r>
              <a:rPr lang="nb-NO" dirty="0" err="1"/>
              <a:t>vore</a:t>
            </a:r>
            <a:r>
              <a:rPr lang="nb-NO" dirty="0"/>
              <a:t> </a:t>
            </a:r>
            <a:r>
              <a:rPr lang="nb-NO" dirty="0" err="1"/>
              <a:t>fråværande</a:t>
            </a:r>
            <a:r>
              <a:rPr lang="nb-NO" dirty="0"/>
              <a:t>’ - men det er feil!</a:t>
            </a:r>
          </a:p>
          <a:p>
            <a:r>
              <a:rPr lang="nb-NO" dirty="0"/>
              <a:t>Datautveksling og datagjenbruk har foregått siden 1960-tallet (eks. skatteoppgjøret)</a:t>
            </a:r>
          </a:p>
          <a:p>
            <a:r>
              <a:rPr lang="en-US" sz="2100" dirty="0" err="1"/>
              <a:t>Dessverre</a:t>
            </a:r>
            <a:r>
              <a:rPr lang="en-US" sz="2100" dirty="0"/>
              <a:t> </a:t>
            </a:r>
            <a:r>
              <a:rPr lang="en-US" sz="2100" dirty="0" err="1"/>
              <a:t>er</a:t>
            </a:r>
            <a:r>
              <a:rPr lang="en-US" sz="2100" dirty="0"/>
              <a:t> </a:t>
            </a:r>
            <a:r>
              <a:rPr lang="en-US" sz="2100" dirty="0" err="1"/>
              <a:t>det</a:t>
            </a:r>
            <a:r>
              <a:rPr lang="en-US" sz="2100" dirty="0"/>
              <a:t> </a:t>
            </a:r>
            <a:r>
              <a:rPr lang="en-US" sz="2100" dirty="0" err="1"/>
              <a:t>fortsatt</a:t>
            </a:r>
            <a:r>
              <a:rPr lang="en-US" sz="2100" dirty="0"/>
              <a:t> </a:t>
            </a:r>
            <a:r>
              <a:rPr lang="en-US" sz="2100" dirty="0" err="1"/>
              <a:t>mye</a:t>
            </a:r>
            <a:r>
              <a:rPr lang="en-US" sz="2100" dirty="0"/>
              <a:t> analog </a:t>
            </a:r>
            <a:r>
              <a:rPr lang="en-US" sz="2100" dirty="0" err="1"/>
              <a:t>tenkning</a:t>
            </a:r>
            <a:r>
              <a:rPr lang="en-US" sz="2100" dirty="0"/>
              <a:t> – </a:t>
            </a:r>
            <a:r>
              <a:rPr lang="en-US" sz="2100" dirty="0" err="1"/>
              <a:t>ikke</a:t>
            </a:r>
            <a:r>
              <a:rPr lang="en-US" sz="2100" dirty="0"/>
              <a:t> </a:t>
            </a:r>
            <a:r>
              <a:rPr lang="en-US" sz="2100" dirty="0" err="1"/>
              <a:t>minst</a:t>
            </a:r>
            <a:r>
              <a:rPr lang="en-US" sz="2100" dirty="0"/>
              <a:t> </a:t>
            </a:r>
            <a:r>
              <a:rPr lang="en-US" sz="2100" dirty="0" err="1"/>
              <a:t>i</a:t>
            </a:r>
            <a:r>
              <a:rPr lang="en-US" sz="2100" dirty="0"/>
              <a:t> </a:t>
            </a:r>
            <a:r>
              <a:rPr lang="en-US" sz="2100" dirty="0" err="1"/>
              <a:t>arkivsektoren</a:t>
            </a:r>
            <a:endParaRPr lang="en-US" sz="2100" dirty="0"/>
          </a:p>
          <a:p>
            <a:pPr lvl="1"/>
            <a:r>
              <a:rPr lang="en-US" sz="2000" dirty="0"/>
              <a:t>‘EDB </a:t>
            </a:r>
            <a:r>
              <a:rPr lang="en-US" sz="2000" dirty="0" err="1"/>
              <a:t>til</a:t>
            </a:r>
            <a:r>
              <a:rPr lang="en-US" sz="2000" dirty="0"/>
              <a:t> </a:t>
            </a:r>
            <a:r>
              <a:rPr lang="en-US" sz="2000" dirty="0" err="1"/>
              <a:t>fots</a:t>
            </a:r>
            <a:r>
              <a:rPr lang="en-US" sz="2000" dirty="0"/>
              <a:t>’ – ‘</a:t>
            </a:r>
            <a:r>
              <a:rPr lang="en-US" sz="2000" dirty="0" err="1"/>
              <a:t>strøm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papiret</a:t>
            </a:r>
            <a:r>
              <a:rPr lang="en-US" sz="2000" dirty="0"/>
              <a:t>’ -  </a:t>
            </a:r>
            <a:r>
              <a:rPr lang="en-US" sz="2000" dirty="0">
                <a:hlinkClick r:id="rId4"/>
              </a:rPr>
              <a:t>‘NAVs </a:t>
            </a:r>
            <a:r>
              <a:rPr lang="en-US" sz="2000" dirty="0" err="1">
                <a:hlinkClick r:id="rId4"/>
              </a:rPr>
              <a:t>digitale</a:t>
            </a:r>
            <a:r>
              <a:rPr lang="en-US" sz="2000" dirty="0">
                <a:hlinkClick r:id="rId4"/>
              </a:rPr>
              <a:t> </a:t>
            </a:r>
            <a:r>
              <a:rPr lang="en-US" sz="2000" dirty="0" err="1">
                <a:hlinkClick r:id="rId4"/>
              </a:rPr>
              <a:t>steinalder</a:t>
            </a:r>
            <a:r>
              <a:rPr lang="en-US" sz="2000" dirty="0">
                <a:hlinkClick r:id="rId4"/>
              </a:rPr>
              <a:t>’</a:t>
            </a:r>
            <a:endParaRPr lang="en-US" sz="2000" dirty="0"/>
          </a:p>
          <a:p>
            <a:pPr lvl="1"/>
            <a:r>
              <a:rPr lang="en-US" sz="2000" dirty="0" err="1"/>
              <a:t>Nå</a:t>
            </a:r>
            <a:r>
              <a:rPr lang="en-US" sz="2000" dirty="0"/>
              <a:t> </a:t>
            </a:r>
            <a:r>
              <a:rPr lang="en-US" sz="2000" dirty="0" err="1"/>
              <a:t>også</a:t>
            </a:r>
            <a:r>
              <a:rPr lang="en-US" sz="2000" dirty="0"/>
              <a:t> </a:t>
            </a:r>
            <a:r>
              <a:rPr lang="en-US" sz="2000" dirty="0" err="1"/>
              <a:t>evaluering</a:t>
            </a:r>
            <a:r>
              <a:rPr lang="en-US" sz="2000" dirty="0"/>
              <a:t> av </a:t>
            </a:r>
            <a:r>
              <a:rPr lang="en-US" sz="2000" dirty="0" err="1"/>
              <a:t>Noark</a:t>
            </a:r>
            <a:r>
              <a:rPr lang="en-US" sz="2000" dirty="0"/>
              <a:t> – </a:t>
            </a:r>
            <a:r>
              <a:rPr lang="en-US" sz="2000" dirty="0">
                <a:hlinkClick r:id="rId5"/>
              </a:rPr>
              <a:t>her</a:t>
            </a:r>
            <a:r>
              <a:rPr lang="en-US" sz="2000" dirty="0"/>
              <a:t> (</a:t>
            </a:r>
            <a:r>
              <a:rPr lang="en-US" sz="2000" dirty="0" err="1"/>
              <a:t>betalingsmur</a:t>
            </a:r>
            <a:r>
              <a:rPr lang="en-US" sz="2000" dirty="0"/>
              <a:t>)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>
                <a:hlinkClick r:id="rId6"/>
              </a:rPr>
              <a:t>her</a:t>
            </a:r>
            <a:endParaRPr lang="en-US" sz="2000" dirty="0"/>
          </a:p>
          <a:p>
            <a:r>
              <a:rPr lang="nb-NO" dirty="0"/>
              <a:t>Uansett – registre og fagsystemer kan selvsagt bevares, men det kreves kompetanse og mye arbeid for å håndtere dette – det finnes ingen snarveier</a:t>
            </a:r>
          </a:p>
        </p:txBody>
      </p:sp>
    </p:spTree>
    <p:extLst>
      <p:ext uri="{BB962C8B-B14F-4D97-AF65-F5344CB8AC3E}">
        <p14:creationId xmlns:p14="http://schemas.microsoft.com/office/powerpoint/2010/main" val="240301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Mikrodata - hva menes?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855640" y="2060848"/>
            <a:ext cx="7283450" cy="3744416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Data på individnivå om f.eks. enkeltpersoner eller enkeltforetak </a:t>
            </a:r>
          </a:p>
          <a:p>
            <a:r>
              <a:rPr lang="nb-NO" dirty="0"/>
              <a:t>Mikrodata finnes i store mengder i digitale registre og fagsystemer</a:t>
            </a:r>
          </a:p>
          <a:p>
            <a:pPr lvl="1"/>
            <a:r>
              <a:rPr lang="nb-NO" dirty="0"/>
              <a:t>som utgjør ca. 75 % av det digitale arkivmaterialet</a:t>
            </a:r>
          </a:p>
          <a:p>
            <a:r>
              <a:rPr lang="nb-NO" dirty="0"/>
              <a:t>Nasjonale ID-nøkler: </a:t>
            </a:r>
            <a:r>
              <a:rPr lang="nb-NO" dirty="0">
                <a:hlinkClick r:id="rId2"/>
              </a:rPr>
              <a:t>fødselsnummer</a:t>
            </a:r>
            <a:r>
              <a:rPr lang="nb-NO" dirty="0"/>
              <a:t>, familienummer, </a:t>
            </a:r>
            <a:r>
              <a:rPr lang="nb-NO" dirty="0">
                <a:hlinkClick r:id="rId3"/>
              </a:rPr>
              <a:t>organisasjonsnummer</a:t>
            </a:r>
            <a:r>
              <a:rPr lang="nb-NO" dirty="0"/>
              <a:t>, numerisk adresse m.fl. - som muliggjør datautveksling, kobling og gjenbruk av data på tvers av organisasjoner og systemer – i aktiv administrativ bruk og i forskning     </a:t>
            </a:r>
          </a:p>
          <a:p>
            <a:pPr lvl="1"/>
            <a:r>
              <a:rPr lang="nb-NO" dirty="0"/>
              <a:t>Uansett i hvilket system fødselsnummer ‘15123437845’ forekommer, så gjelder dette samme individ</a:t>
            </a:r>
          </a:p>
          <a:p>
            <a:pPr lvl="1"/>
            <a:r>
              <a:rPr lang="nb-NO" dirty="0"/>
              <a:t>Saksnummer 13/798 finnes nok i mange sak/arkivsystemer, men gjelder garantert ikke samme sak      </a:t>
            </a:r>
          </a:p>
          <a:p>
            <a:pPr lvl="1"/>
            <a:endParaRPr lang="nb-NO" i="1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72555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950464" y="836712"/>
            <a:ext cx="7283450" cy="936104"/>
          </a:xfrm>
        </p:spPr>
        <p:txBody>
          <a:bodyPr/>
          <a:lstStyle/>
          <a:p>
            <a:r>
              <a:rPr lang="nb-NO" dirty="0"/>
              <a:t>Historie på individnivå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27350" y="1772816"/>
            <a:ext cx="7283450" cy="4320480"/>
          </a:xfrm>
        </p:spPr>
        <p:txBody>
          <a:bodyPr>
            <a:noAutofit/>
          </a:bodyPr>
          <a:lstStyle/>
          <a:p>
            <a:r>
              <a:rPr lang="nb-NO" sz="1400" dirty="0"/>
              <a:t>Begrepet er hentet fra Sivert Langholms artikkel i Historisk tidsskrift  3/1974 </a:t>
            </a:r>
          </a:p>
          <a:p>
            <a:r>
              <a:rPr lang="nb-NO" sz="1400" dirty="0"/>
              <a:t>Artikkelen gjaldt ‘Ullensakerundersøkelsen’, i sin helhet basert på papirbaserte kilder, og definerte ‘mikrohistorie’ som historie  med kildegrunnlag på individnivå der variable fra en rekke ulike kilder ble dataregistrert, sammenstilt på individnivå og analysert maskinelt </a:t>
            </a:r>
          </a:p>
          <a:p>
            <a:r>
              <a:rPr lang="nb-NO" sz="1400" dirty="0"/>
              <a:t>Paneldata, dvs.  å følge de samme individene over tid, hele eller deler av livsløpet</a:t>
            </a:r>
          </a:p>
          <a:p>
            <a:r>
              <a:rPr lang="nb-NO" sz="1400" dirty="0"/>
              <a:t>Langholm beskriver bl.a. prosessen med personidentifisering fra kilde til kilde som meget ressurskrevende – ‘mikrohistoriens problem’  </a:t>
            </a:r>
          </a:p>
          <a:p>
            <a:r>
              <a:rPr lang="nb-NO" sz="1400" dirty="0"/>
              <a:t>Det er kontinuitet fra de manuelle informasjonssystemene med individdata til dagens digitale informasjonssystemer med individdata, men også meget viktige forskjeller:</a:t>
            </a:r>
          </a:p>
          <a:p>
            <a:r>
              <a:rPr lang="nb-NO" sz="1400" dirty="0"/>
              <a:t>Individdata som er skapt digitalt, er tilrettelagt for maskinell bruk  - og gjenbruk - av arkivskaperne </a:t>
            </a:r>
          </a:p>
          <a:p>
            <a:r>
              <a:rPr lang="nb-NO" sz="1400" dirty="0"/>
              <a:t>Det finnes entydige ID-nøkler som tillater maskinelle koblinger  - dvs. arkivskaperne har løst ‘mikrohistoriens problem’   </a:t>
            </a:r>
          </a:p>
        </p:txBody>
      </p:sp>
    </p:spTree>
    <p:extLst>
      <p:ext uri="{BB962C8B-B14F-4D97-AF65-F5344CB8AC3E}">
        <p14:creationId xmlns:p14="http://schemas.microsoft.com/office/powerpoint/2010/main" val="259561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51089" y="981076"/>
            <a:ext cx="7883525" cy="7921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b-NO" dirty="0"/>
              <a:t>Dokumentasjonsverdi - informasjonsverdi </a:t>
            </a:r>
          </a:p>
        </p:txBody>
      </p:sp>
      <p:sp>
        <p:nvSpPr>
          <p:cNvPr id="12291" name="Plassholder for innhold 2"/>
          <p:cNvSpPr>
            <a:spLocks noGrp="1"/>
          </p:cNvSpPr>
          <p:nvPr>
            <p:ph idx="1"/>
          </p:nvPr>
        </p:nvSpPr>
        <p:spPr>
          <a:xfrm>
            <a:off x="2927350" y="1916113"/>
            <a:ext cx="7283450" cy="4392612"/>
          </a:xfrm>
        </p:spPr>
        <p:txBody>
          <a:bodyPr>
            <a:normAutofit fontScale="62500" lnSpcReduction="20000"/>
          </a:bodyPr>
          <a:lstStyle/>
          <a:p>
            <a:r>
              <a:rPr lang="nb-NO" altLang="nb-NO" dirty="0"/>
              <a:t>Vi skiller gjerne mellom arkivmaterialets:</a:t>
            </a:r>
          </a:p>
          <a:p>
            <a:pPr lvl="1"/>
            <a:r>
              <a:rPr lang="nb-NO" altLang="nb-NO" dirty="0"/>
              <a:t>dokumentasjonsverdi og dets informasjonsverdi (jf. Arkivloven </a:t>
            </a:r>
            <a:r>
              <a:rPr lang="nn-NO" altLang="nb-NO" dirty="0"/>
              <a:t>§ 1: ‘</a:t>
            </a:r>
            <a:r>
              <a:rPr lang="nn-NO" altLang="nb-NO" sz="1400" i="1" dirty="0"/>
              <a:t>Føremålet med denne lova er å tryggja arkiv som har monaleg </a:t>
            </a:r>
            <a:r>
              <a:rPr lang="nn-NO" altLang="nb-NO" sz="1400" i="1" u="sng" dirty="0"/>
              <a:t>kulturelt eller </a:t>
            </a:r>
            <a:r>
              <a:rPr lang="nn-NO" altLang="nb-NO" sz="1400" i="1" u="sng" dirty="0" err="1"/>
              <a:t>forskingsmessig</a:t>
            </a:r>
            <a:r>
              <a:rPr lang="nn-NO" altLang="nb-NO" sz="1400" i="1" u="sng" dirty="0"/>
              <a:t> verde</a:t>
            </a:r>
            <a:r>
              <a:rPr lang="nn-NO" altLang="nb-NO" sz="1400" i="1" dirty="0"/>
              <a:t> eller som inneheld </a:t>
            </a:r>
            <a:r>
              <a:rPr lang="nn-NO" altLang="nb-NO" sz="1400" i="1" u="sng" dirty="0"/>
              <a:t>rettsleg eller viktig </a:t>
            </a:r>
            <a:r>
              <a:rPr lang="nn-NO" altLang="nb-NO" sz="1400" i="1" u="sng" dirty="0" err="1"/>
              <a:t>forvaltningsmessig</a:t>
            </a:r>
            <a:r>
              <a:rPr lang="nn-NO" altLang="nb-NO" sz="1400" i="1" u="sng" dirty="0"/>
              <a:t> dokumentasjon</a:t>
            </a:r>
            <a:r>
              <a:rPr lang="nn-NO" altLang="nb-NO" sz="1400" i="1" dirty="0"/>
              <a:t>, slik at desse kan verta tekne vare på og gjorde tilgjengelege for ettertida’. </a:t>
            </a:r>
          </a:p>
          <a:p>
            <a:r>
              <a:rPr lang="nb-NO" altLang="nb-NO" dirty="0"/>
              <a:t>Dokumentasjonsverdi: </a:t>
            </a:r>
          </a:p>
          <a:p>
            <a:pPr lvl="1"/>
            <a:r>
              <a:rPr lang="nb-NO" altLang="nb-NO" dirty="0"/>
              <a:t>Hva kan materialet fortelle om arkivskaperen og opphavssituasjonen?</a:t>
            </a:r>
          </a:p>
          <a:p>
            <a:pPr lvl="1"/>
            <a:r>
              <a:rPr lang="nb-NO" altLang="nb-NO" dirty="0"/>
              <a:t>Rettigheter (eks. knyttet til fast eiendom – skylddelinger)</a:t>
            </a:r>
          </a:p>
          <a:p>
            <a:r>
              <a:rPr lang="nb-NO" altLang="nb-NO" dirty="0"/>
              <a:t>Informasjonsverdi: Hva kan materialet fortelle om samfunnsforhold, personer, begivenheter etc.?</a:t>
            </a:r>
          </a:p>
          <a:p>
            <a:pPr lvl="1"/>
            <a:r>
              <a:rPr lang="nb-NO" altLang="nb-NO" dirty="0"/>
              <a:t>Eks. Folketellinger, kirkebøker, tinglysningsmateriale  </a:t>
            </a:r>
          </a:p>
          <a:p>
            <a:pPr lvl="1"/>
            <a:r>
              <a:rPr lang="nb-NO" altLang="nb-NO" dirty="0"/>
              <a:t>Emne for historievitenskapen er ‘mennesker i samfunn’</a:t>
            </a:r>
          </a:p>
          <a:p>
            <a:r>
              <a:rPr lang="nb-NO" altLang="nb-NO" dirty="0"/>
              <a:t>Historiske kilder som hhv. ‘levning’ og ‘beretning’ (Kristian </a:t>
            </a:r>
            <a:r>
              <a:rPr lang="nb-NO" altLang="nb-NO" dirty="0" err="1"/>
              <a:t>Erslev</a:t>
            </a:r>
            <a:r>
              <a:rPr lang="nb-NO" altLang="nb-NO" dirty="0"/>
              <a:t>)</a:t>
            </a:r>
          </a:p>
          <a:p>
            <a:pPr lvl="1"/>
            <a:r>
              <a:rPr lang="nb-NO" altLang="nb-NO" dirty="0"/>
              <a:t>Som levning – om opphavssituasjonen</a:t>
            </a:r>
          </a:p>
          <a:p>
            <a:pPr lvl="1"/>
            <a:r>
              <a:rPr lang="nb-NO" altLang="nb-NO" dirty="0"/>
              <a:t>Som beretning – meddeler noe utover seg selv, fortellende og beskrivende om fortidige forhold   </a:t>
            </a:r>
          </a:p>
          <a:p>
            <a:r>
              <a:rPr lang="nb-NO" altLang="nb-NO" dirty="0"/>
              <a:t>Informasjonsverdien i registermaterialet kan fortelle om </a:t>
            </a:r>
          </a:p>
          <a:p>
            <a:pPr lvl="1"/>
            <a:r>
              <a:rPr lang="nb-NO" altLang="nb-NO" dirty="0"/>
              <a:t>Enkeltpersoners historie, gruppers historie, samfunns historie – lokalt og nasjonalt – i det hele tatt om ‘mennesker i samfunn’  - eks. Thranebevegelsen – historikerne har i stor grad interessert seg for medlemmene</a:t>
            </a:r>
          </a:p>
          <a:p>
            <a:pPr lvl="1"/>
            <a:r>
              <a:rPr lang="nb-NO" altLang="nb-NO" dirty="0"/>
              <a:t>Egnet for å avdekke strukturer, mønstre, samvariasjon, endringer over tid, livsløp, geografiske variasjoner m.m.</a:t>
            </a:r>
          </a:p>
          <a:p>
            <a:pPr lvl="1"/>
            <a:endParaRPr lang="nb-NO" altLang="nb-NO" dirty="0"/>
          </a:p>
        </p:txBody>
      </p:sp>
    </p:spTree>
    <p:extLst>
      <p:ext uri="{BB962C8B-B14F-4D97-AF65-F5344CB8AC3E}">
        <p14:creationId xmlns:p14="http://schemas.microsoft.com/office/powerpoint/2010/main" val="258189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999656" y="692696"/>
            <a:ext cx="7283450" cy="864096"/>
          </a:xfrm>
        </p:spPr>
        <p:txBody>
          <a:bodyPr>
            <a:normAutofit fontScale="90000"/>
          </a:bodyPr>
          <a:lstStyle/>
          <a:p>
            <a:r>
              <a:rPr lang="nb-NO" dirty="0"/>
              <a:t>Eks. Ligningsregisteret fra Skattedirektoratet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27350" y="1916832"/>
            <a:ext cx="7283450" cy="40324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b-NO" sz="1400" dirty="0"/>
              <a:t>Årlige datasett fra 1967 - 40 årganger er hittil innlevert til Riksarkivet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Landsdekkende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Populasjon er alle personlige skattytere det enkelte inntektsår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Demografisk informasjon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Geografisk informasjon  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Inneholder en rekke beløp: inntekt, formue, avgift og skatt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Registeret dokumenterer bl.a. opptjening av pensjonsrettigheter, danner grunnlag for forskuddsutskrivning m.m.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Lenkbarhet – nasjonale koblingsnøkler: fødselsnummer, rekkefølgenummer, kommunenummer  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Unik mulighet til å designe datagrunnlag som paneldata</a:t>
            </a:r>
          </a:p>
          <a:p>
            <a:pPr>
              <a:lnSpc>
                <a:spcPct val="100000"/>
              </a:lnSpc>
            </a:pPr>
            <a:r>
              <a:rPr lang="nb-NO" sz="1400" dirty="0"/>
              <a:t>Datagrunnlag for økonomiske forhold for befolkningen over lang tid, levekår, kjønnsforskjeller, regionale forskjeller</a:t>
            </a:r>
          </a:p>
          <a:p>
            <a:pPr>
              <a:lnSpc>
                <a:spcPct val="100000"/>
              </a:lnSpc>
            </a:pPr>
            <a:r>
              <a:rPr lang="nb-NO" sz="1400" dirty="0" err="1"/>
              <a:t>Forklaringsvariable</a:t>
            </a:r>
            <a:r>
              <a:rPr lang="nb-NO" sz="1400" dirty="0"/>
              <a:t> i ulike analyser   </a:t>
            </a:r>
          </a:p>
        </p:txBody>
      </p:sp>
    </p:spTree>
    <p:extLst>
      <p:ext uri="{BB962C8B-B14F-4D97-AF65-F5344CB8AC3E}">
        <p14:creationId xmlns:p14="http://schemas.microsoft.com/office/powerpoint/2010/main" val="60341548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90</TotalTime>
  <Words>3673</Words>
  <Application>Microsoft Office PowerPoint</Application>
  <PresentationFormat>Widescreen</PresentationFormat>
  <Paragraphs>360</Paragraphs>
  <Slides>33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33</vt:i4>
      </vt:variant>
    </vt:vector>
  </HeadingPairs>
  <TitlesOfParts>
    <vt:vector size="38" baseType="lpstr">
      <vt:lpstr>Arial</vt:lpstr>
      <vt:lpstr>Calibri</vt:lpstr>
      <vt:lpstr>Gill Sans MT</vt:lpstr>
      <vt:lpstr>Times New Roman</vt:lpstr>
      <vt:lpstr>Galleri</vt:lpstr>
      <vt:lpstr>Historieforskning basert på digitale mikrodata</vt:lpstr>
      <vt:lpstr>Historikk – digitalisering av offentlig sektor har foregått lenge</vt:lpstr>
      <vt:lpstr>Definisjoner og begreper</vt:lpstr>
      <vt:lpstr>Hovedgrupper av digitalt arkivmateriale</vt:lpstr>
      <vt:lpstr>Registre og fagsystemer</vt:lpstr>
      <vt:lpstr>Mikrodata - hva menes? </vt:lpstr>
      <vt:lpstr>Historie på individnivå</vt:lpstr>
      <vt:lpstr>Dokumentasjonsverdi - informasjonsverdi </vt:lpstr>
      <vt:lpstr>Eks. Ligningsregisteret fra Skattedirektoratet</vt:lpstr>
      <vt:lpstr>Krav til langtidslagring av digitale arkiver i arkivdepot –  kan vi ha tillit til kildene?</vt:lpstr>
      <vt:lpstr>Noen tekniske og faglige dilemmaer i arkivdepot</vt:lpstr>
      <vt:lpstr>Katalogdata - teknisk dokumentasjon av arkivuttrekk, dvs. ADDML</vt:lpstr>
      <vt:lpstr>Kilder har ulik beviskraft</vt:lpstr>
      <vt:lpstr>Kildekritikk</vt:lpstr>
      <vt:lpstr>Kildekritikk og registermateriale</vt:lpstr>
      <vt:lpstr>Arkivdepotets rolle og perspektiver</vt:lpstr>
      <vt:lpstr>Sperrefrister vs. tilgjengeliggjøring</vt:lpstr>
      <vt:lpstr>Tilgjengeliggjøring til tross for sperrefrister</vt:lpstr>
      <vt:lpstr>Forskningens etterspørsel og bruk</vt:lpstr>
      <vt:lpstr>Statistisk sentralbyrås utlån av mikrodata </vt:lpstr>
      <vt:lpstr>Statistisk sentralbyrå forts.</vt:lpstr>
      <vt:lpstr>Bestilling av datagrunnlag for forskning</vt:lpstr>
      <vt:lpstr>Riksrevisjonens undersøkelse av oppfølging av ungdom utenfor opplæring og arbeid</vt:lpstr>
      <vt:lpstr>‘Evig rikdom?’ - utvikling av inntektsnivå og inntektsfordeling i Norge de siste 150 år </vt:lpstr>
      <vt:lpstr>Eget forskningsprosjekt – tema, kilder og analysemetode</vt:lpstr>
      <vt:lpstr>Design av analysegrunnlaget</vt:lpstr>
      <vt:lpstr>Fra hypoteser og modellformulering til ferdig datagrunnlag</vt:lpstr>
      <vt:lpstr>Årsaksdiagram</vt:lpstr>
      <vt:lpstr>Analyse og resultater</vt:lpstr>
      <vt:lpstr>Regionale og lokale forskjeller</vt:lpstr>
      <vt:lpstr>Erfaringer med datagrunnlaget</vt:lpstr>
      <vt:lpstr>Fremtidig etterspørsel av digitale kilder– en kikk inn i glasskula </vt:lpstr>
      <vt:lpstr>Fremtidig etterspørsel av digitale kilder, forts.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Historieforskning basert på digitale mikrodata</dc:title>
  <dc:creator>Børge Strand</dc:creator>
  <cp:lastModifiedBy>Børge Strand</cp:lastModifiedBy>
  <cp:revision>38</cp:revision>
  <dcterms:created xsi:type="dcterms:W3CDTF">2019-10-20T10:20:04Z</dcterms:created>
  <dcterms:modified xsi:type="dcterms:W3CDTF">2021-02-08T08:35:34Z</dcterms:modified>
</cp:coreProperties>
</file>